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2.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256" r:id="rId2"/>
    <p:sldId id="402" r:id="rId3"/>
    <p:sldId id="403" r:id="rId4"/>
    <p:sldId id="441" r:id="rId5"/>
    <p:sldId id="401" r:id="rId6"/>
    <p:sldId id="413" r:id="rId7"/>
    <p:sldId id="399" r:id="rId8"/>
    <p:sldId id="414" r:id="rId9"/>
    <p:sldId id="412" r:id="rId10"/>
    <p:sldId id="411" r:id="rId11"/>
    <p:sldId id="357" r:id="rId12"/>
    <p:sldId id="430" r:id="rId13"/>
    <p:sldId id="367" r:id="rId14"/>
    <p:sldId id="395" r:id="rId15"/>
    <p:sldId id="369" r:id="rId16"/>
    <p:sldId id="372" r:id="rId17"/>
    <p:sldId id="434" r:id="rId18"/>
    <p:sldId id="381" r:id="rId19"/>
    <p:sldId id="425" r:id="rId20"/>
    <p:sldId id="440" r:id="rId21"/>
    <p:sldId id="436" r:id="rId22"/>
    <p:sldId id="444" r:id="rId23"/>
    <p:sldId id="431" r:id="rId24"/>
    <p:sldId id="417" r:id="rId25"/>
    <p:sldId id="443" r:id="rId26"/>
    <p:sldId id="439" r:id="rId27"/>
    <p:sldId id="445" r:id="rId28"/>
    <p:sldId id="446" r:id="rId29"/>
    <p:sldId id="447" r:id="rId30"/>
    <p:sldId id="448" r:id="rId31"/>
    <p:sldId id="392" r:id="rId32"/>
    <p:sldId id="438" r:id="rId33"/>
    <p:sldId id="388" r:id="rId34"/>
    <p:sldId id="389" r:id="rId35"/>
    <p:sldId id="390" r:id="rId36"/>
    <p:sldId id="391" r:id="rId37"/>
    <p:sldId id="393" r:id="rId38"/>
    <p:sldId id="432" r:id="rId3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9141"/>
    <a:srgbClr val="0000FF"/>
    <a:srgbClr val="295727"/>
    <a:srgbClr val="418B3D"/>
    <a:srgbClr val="EAB200"/>
    <a:srgbClr val="CC00FF"/>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1103" autoAdjust="0"/>
    <p:restoredTop sz="95027" autoAdjust="0"/>
  </p:normalViewPr>
  <p:slideViewPr>
    <p:cSldViewPr>
      <p:cViewPr>
        <p:scale>
          <a:sx n="70" d="100"/>
          <a:sy n="70" d="100"/>
        </p:scale>
        <p:origin x="-2730" y="-90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ETattersall\Desktop\Algar_Cam_Traps\Algar_Camera_Traps\2015.01\predicted_detections.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ETattersall\Desktop\Algar_Cam_Traps\Algar_Camera_Traps\2015.01\predicted_detection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ETattersall\Desktop\Algar_Cam_Traps\Algar_Camera_Traps\2015.01\predicted_detection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ETattersall\Desktop\Algar_Cam_Traps\Algar_Camera_Traps\2015.01\predicted_detection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ETattersall\Desktop\Algar_Cam_Traps\Algar_Camera_Traps\2015.01\predicted_detection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ETattersall\Desktop\Algar_Cam_Traps\Algar_Camera_Traps\2015.01\predicted_detection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ETattersall\Desktop\Algar_Cam_Traps\Algar_Camera_Traps\2015.01\predicted_dete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26723077991203"/>
          <c:y val="6.0753527385846016E-2"/>
          <c:w val="0.78273363382435879"/>
          <c:h val="0.75043134096211528"/>
        </c:manualLayout>
      </c:layout>
      <c:barChart>
        <c:barDir val="col"/>
        <c:grouping val="clustered"/>
        <c:varyColors val="0"/>
        <c:ser>
          <c:idx val="0"/>
          <c:order val="0"/>
          <c:tx>
            <c:strRef>
              <c:f>Sheet1!$A$3</c:f>
              <c:strCache>
                <c:ptCount val="1"/>
                <c:pt idx="0">
                  <c:v>No. bear detections</c:v>
                </c:pt>
              </c:strCache>
            </c:strRef>
          </c:tx>
          <c:spPr>
            <a:solidFill>
              <a:srgbClr val="0070C0"/>
            </a:solidFill>
            <a:ln>
              <a:solidFill>
                <a:schemeClr val="tx2">
                  <a:lumMod val="75000"/>
                </a:schemeClr>
              </a:solidFill>
            </a:ln>
          </c:spPr>
          <c:invertIfNegative val="0"/>
          <c:cat>
            <c:strRef>
              <c:f>Sheet1!$B$1:$E$1</c:f>
              <c:strCache>
                <c:ptCount val="4"/>
                <c:pt idx="0">
                  <c:v>Human Use</c:v>
                </c:pt>
                <c:pt idx="1">
                  <c:v>Control</c:v>
                </c:pt>
                <c:pt idx="2">
                  <c:v>Site Prep + Plant</c:v>
                </c:pt>
                <c:pt idx="3">
                  <c:v>Nat. Regen.</c:v>
                </c:pt>
              </c:strCache>
            </c:strRef>
          </c:cat>
          <c:val>
            <c:numRef>
              <c:f>Sheet1!$B$3:$E$3</c:f>
              <c:numCache>
                <c:formatCode>General</c:formatCode>
                <c:ptCount val="4"/>
                <c:pt idx="0">
                  <c:v>22</c:v>
                </c:pt>
                <c:pt idx="1">
                  <c:v>19</c:v>
                </c:pt>
                <c:pt idx="2">
                  <c:v>12</c:v>
                </c:pt>
                <c:pt idx="3">
                  <c:v>9</c:v>
                </c:pt>
              </c:numCache>
            </c:numRef>
          </c:val>
        </c:ser>
        <c:dLbls>
          <c:showLegendKey val="0"/>
          <c:showVal val="0"/>
          <c:showCatName val="0"/>
          <c:showSerName val="0"/>
          <c:showPercent val="0"/>
          <c:showBubbleSize val="0"/>
        </c:dLbls>
        <c:gapWidth val="150"/>
        <c:axId val="35048832"/>
        <c:axId val="79393920"/>
      </c:barChart>
      <c:catAx>
        <c:axId val="35048832"/>
        <c:scaling>
          <c:orientation val="minMax"/>
        </c:scaling>
        <c:delete val="0"/>
        <c:axPos val="b"/>
        <c:majorTickMark val="out"/>
        <c:minorTickMark val="none"/>
        <c:tickLblPos val="nextTo"/>
        <c:txPr>
          <a:bodyPr rot="0" vert="horz" anchor="b" anchorCtr="1"/>
          <a:lstStyle/>
          <a:p>
            <a:pPr>
              <a:defRPr sz="1600" b="0">
                <a:latin typeface="Arial" panose="020B0604020202020204" pitchFamily="34" charset="0"/>
                <a:cs typeface="Arial" panose="020B0604020202020204" pitchFamily="34" charset="0"/>
              </a:defRPr>
            </a:pPr>
            <a:endParaRPr lang="en-US"/>
          </a:p>
        </c:txPr>
        <c:crossAx val="79393920"/>
        <c:crosses val="autoZero"/>
        <c:auto val="1"/>
        <c:lblAlgn val="ctr"/>
        <c:lblOffset val="100"/>
        <c:noMultiLvlLbl val="0"/>
      </c:catAx>
      <c:valAx>
        <c:axId val="79393920"/>
        <c:scaling>
          <c:orientation val="minMax"/>
        </c:scaling>
        <c:delete val="1"/>
        <c:axPos val="l"/>
        <c:title>
          <c:tx>
            <c:rich>
              <a:bodyPr rot="-5400000" vert="horz"/>
              <a:lstStyle/>
              <a:p>
                <a:pPr>
                  <a:defRPr/>
                </a:pPr>
                <a:r>
                  <a:rPr lang="en-CA" sz="2000" b="0" dirty="0">
                    <a:solidFill>
                      <a:schemeClr val="tx1"/>
                    </a:solidFill>
                    <a:latin typeface="Arial" panose="020B0604020202020204" pitchFamily="34" charset="0"/>
                    <a:cs typeface="Arial" panose="020B0604020202020204" pitchFamily="34" charset="0"/>
                  </a:rPr>
                  <a:t># </a:t>
                </a:r>
                <a:r>
                  <a:rPr lang="en-CA" sz="2000" b="0" dirty="0" smtClean="0">
                    <a:solidFill>
                      <a:schemeClr val="tx1"/>
                    </a:solidFill>
                    <a:latin typeface="Arial" panose="020B0604020202020204" pitchFamily="34" charset="0"/>
                    <a:cs typeface="Arial" panose="020B0604020202020204" pitchFamily="34" charset="0"/>
                  </a:rPr>
                  <a:t>detections</a:t>
                </a:r>
                <a:endParaRPr lang="en-CA" sz="2000" b="0" dirty="0">
                  <a:solidFill>
                    <a:schemeClr val="tx1"/>
                  </a:solidFill>
                  <a:latin typeface="Arial" panose="020B0604020202020204" pitchFamily="34" charset="0"/>
                  <a:cs typeface="Arial" panose="020B0604020202020204" pitchFamily="34" charset="0"/>
                </a:endParaRPr>
              </a:p>
            </c:rich>
          </c:tx>
          <c:layout>
            <c:manualLayout>
              <c:xMode val="edge"/>
              <c:yMode val="edge"/>
              <c:x val="5.0432798051630694E-2"/>
              <c:y val="0.28745917120319964"/>
            </c:manualLayout>
          </c:layout>
          <c:overlay val="0"/>
        </c:title>
        <c:numFmt formatCode="General" sourceLinked="1"/>
        <c:majorTickMark val="none"/>
        <c:minorTickMark val="none"/>
        <c:tickLblPos val="nextTo"/>
        <c:crossAx val="35048832"/>
        <c:crosses val="autoZero"/>
        <c:crossBetween val="between"/>
      </c:valAx>
    </c:plotArea>
    <c:plotVisOnly val="1"/>
    <c:dispBlanksAs val="gap"/>
    <c:showDLblsOverMax val="0"/>
  </c:chart>
  <c:spPr>
    <a:solidFill>
      <a:schemeClr val="bg1"/>
    </a:solidFill>
    <a:ln w="19050">
      <a:solidFill>
        <a:schemeClr val="accent1">
          <a:lumMod val="75000"/>
        </a:schemeClr>
      </a:solidFill>
    </a:ln>
  </c:spPr>
  <c:txPr>
    <a:bodyPr/>
    <a:lstStyle/>
    <a:p>
      <a:pPr>
        <a:defRPr sz="1200">
          <a:latin typeface="Arial" panose="020B0604020202020204" pitchFamily="34" charset="0"/>
          <a:cs typeface="Arial" panose="020B0604020202020204" pitchFamily="34" charset="0"/>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875047801165628E-2"/>
          <c:y val="4.8018958564360434E-2"/>
          <c:w val="0.87537764063156887"/>
          <c:h val="0.78793346855453472"/>
        </c:manualLayout>
      </c:layout>
      <c:barChart>
        <c:barDir val="col"/>
        <c:grouping val="clustered"/>
        <c:varyColors val="0"/>
        <c:ser>
          <c:idx val="0"/>
          <c:order val="0"/>
          <c:tx>
            <c:strRef>
              <c:f>Sheet1!$A$4</c:f>
              <c:strCache>
                <c:ptCount val="1"/>
                <c:pt idx="0">
                  <c:v>No. caribou detections</c:v>
                </c:pt>
              </c:strCache>
            </c:strRef>
          </c:tx>
          <c:spPr>
            <a:solidFill>
              <a:srgbClr val="0070C0"/>
            </a:solidFill>
            <a:ln>
              <a:solidFill>
                <a:schemeClr val="tx2">
                  <a:lumMod val="75000"/>
                </a:schemeClr>
              </a:solidFill>
            </a:ln>
          </c:spPr>
          <c:invertIfNegative val="0"/>
          <c:cat>
            <c:strRef>
              <c:f>Sheet1!$B$12:$E$12</c:f>
              <c:strCache>
                <c:ptCount val="4"/>
                <c:pt idx="0">
                  <c:v>Human Use</c:v>
                </c:pt>
                <c:pt idx="1">
                  <c:v>Control</c:v>
                </c:pt>
                <c:pt idx="2">
                  <c:v>Site Prep + Plant</c:v>
                </c:pt>
                <c:pt idx="3">
                  <c:v>Nat. Regen.</c:v>
                </c:pt>
              </c:strCache>
            </c:strRef>
          </c:cat>
          <c:val>
            <c:numRef>
              <c:f>Sheet1!$B$4:$E$4</c:f>
              <c:numCache>
                <c:formatCode>General</c:formatCode>
                <c:ptCount val="4"/>
                <c:pt idx="0">
                  <c:v>2</c:v>
                </c:pt>
                <c:pt idx="1">
                  <c:v>4</c:v>
                </c:pt>
                <c:pt idx="2">
                  <c:v>8</c:v>
                </c:pt>
                <c:pt idx="3">
                  <c:v>10</c:v>
                </c:pt>
              </c:numCache>
            </c:numRef>
          </c:val>
        </c:ser>
        <c:dLbls>
          <c:showLegendKey val="0"/>
          <c:showVal val="0"/>
          <c:showCatName val="0"/>
          <c:showSerName val="0"/>
          <c:showPercent val="0"/>
          <c:showBubbleSize val="0"/>
        </c:dLbls>
        <c:gapWidth val="150"/>
        <c:axId val="95791744"/>
        <c:axId val="95793536"/>
      </c:barChart>
      <c:catAx>
        <c:axId val="95791744"/>
        <c:scaling>
          <c:orientation val="minMax"/>
        </c:scaling>
        <c:delete val="0"/>
        <c:axPos val="b"/>
        <c:majorTickMark val="out"/>
        <c:minorTickMark val="none"/>
        <c:tickLblPos val="nextTo"/>
        <c:txPr>
          <a:bodyPr/>
          <a:lstStyle/>
          <a:p>
            <a:pPr>
              <a:defRPr sz="1600"/>
            </a:pPr>
            <a:endParaRPr lang="en-US"/>
          </a:p>
        </c:txPr>
        <c:crossAx val="95793536"/>
        <c:crosses val="autoZero"/>
        <c:auto val="1"/>
        <c:lblAlgn val="ctr"/>
        <c:lblOffset val="100"/>
        <c:noMultiLvlLbl val="0"/>
      </c:catAx>
      <c:valAx>
        <c:axId val="95793536"/>
        <c:scaling>
          <c:orientation val="minMax"/>
          <c:max val="15"/>
          <c:min val="0"/>
        </c:scaling>
        <c:delete val="1"/>
        <c:axPos val="l"/>
        <c:title>
          <c:tx>
            <c:rich>
              <a:bodyPr rot="-5400000" vert="horz"/>
              <a:lstStyle/>
              <a:p>
                <a:pPr>
                  <a:defRPr b="0"/>
                </a:pPr>
                <a:r>
                  <a:rPr lang="en-CA" sz="2000" b="0" dirty="0"/>
                  <a:t># </a:t>
                </a:r>
                <a:r>
                  <a:rPr lang="en-CA" sz="2000" b="0" dirty="0" smtClean="0"/>
                  <a:t>detections</a:t>
                </a:r>
                <a:endParaRPr lang="en-CA" sz="2000" b="0" dirty="0"/>
              </a:p>
            </c:rich>
          </c:tx>
          <c:layout>
            <c:manualLayout>
              <c:xMode val="edge"/>
              <c:yMode val="edge"/>
              <c:x val="1.772970576136644E-2"/>
              <c:y val="0.30634628246997281"/>
            </c:manualLayout>
          </c:layout>
          <c:overlay val="0"/>
        </c:title>
        <c:numFmt formatCode="General" sourceLinked="1"/>
        <c:majorTickMark val="out"/>
        <c:minorTickMark val="none"/>
        <c:tickLblPos val="nextTo"/>
        <c:crossAx val="95791744"/>
        <c:crosses val="autoZero"/>
        <c:crossBetween val="between"/>
        <c:majorUnit val="5"/>
      </c:valAx>
    </c:plotArea>
    <c:plotVisOnly val="1"/>
    <c:dispBlanksAs val="gap"/>
    <c:showDLblsOverMax val="0"/>
  </c:chart>
  <c:spPr>
    <a:solidFill>
      <a:schemeClr val="bg1"/>
    </a:solidFill>
    <a:ln w="19050">
      <a:solidFill>
        <a:schemeClr val="accent1">
          <a:lumMod val="75000"/>
        </a:schemeClr>
      </a:solidFill>
    </a:ln>
  </c:spPr>
  <c:txPr>
    <a:bodyPr/>
    <a:lstStyle/>
    <a:p>
      <a:pPr>
        <a:defRPr sz="1200">
          <a:latin typeface="Arial" panose="020B0604020202020204" pitchFamily="34" charset="0"/>
          <a:cs typeface="Arial" panose="020B0604020202020204" pitchFamily="34" charset="0"/>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Sheet1!$A$17</c:f>
              <c:strCache>
                <c:ptCount val="1"/>
                <c:pt idx="0">
                  <c:v>Detections</c:v>
                </c:pt>
              </c:strCache>
            </c:strRef>
          </c:tx>
          <c:invertIfNegative val="0"/>
          <c:cat>
            <c:strRef>
              <c:f>Sheet1!$B$12:$E$12</c:f>
              <c:strCache>
                <c:ptCount val="4"/>
                <c:pt idx="0">
                  <c:v>HU</c:v>
                </c:pt>
                <c:pt idx="1">
                  <c:v>CO</c:v>
                </c:pt>
                <c:pt idx="2">
                  <c:v>SPP</c:v>
                </c:pt>
                <c:pt idx="3">
                  <c:v>NR</c:v>
                </c:pt>
              </c:strCache>
            </c:strRef>
          </c:cat>
          <c:val>
            <c:numRef>
              <c:f>Sheet1!$B$17:$E$17</c:f>
              <c:numCache>
                <c:formatCode>General</c:formatCode>
                <c:ptCount val="4"/>
                <c:pt idx="0">
                  <c:v>12</c:v>
                </c:pt>
                <c:pt idx="1">
                  <c:v>10</c:v>
                </c:pt>
                <c:pt idx="2">
                  <c:v>5</c:v>
                </c:pt>
                <c:pt idx="3">
                  <c:v>4</c:v>
                </c:pt>
              </c:numCache>
            </c:numRef>
          </c:val>
        </c:ser>
        <c:dLbls>
          <c:showLegendKey val="0"/>
          <c:showVal val="0"/>
          <c:showCatName val="0"/>
          <c:showSerName val="0"/>
          <c:showPercent val="0"/>
          <c:showBubbleSize val="0"/>
        </c:dLbls>
        <c:gapWidth val="150"/>
        <c:axId val="106040320"/>
        <c:axId val="106042112"/>
      </c:barChart>
      <c:catAx>
        <c:axId val="106040320"/>
        <c:scaling>
          <c:orientation val="minMax"/>
        </c:scaling>
        <c:delete val="0"/>
        <c:axPos val="b"/>
        <c:majorTickMark val="out"/>
        <c:minorTickMark val="none"/>
        <c:tickLblPos val="nextTo"/>
        <c:crossAx val="106042112"/>
        <c:crosses val="autoZero"/>
        <c:auto val="1"/>
        <c:lblAlgn val="ctr"/>
        <c:lblOffset val="100"/>
        <c:noMultiLvlLbl val="0"/>
      </c:catAx>
      <c:valAx>
        <c:axId val="106042112"/>
        <c:scaling>
          <c:orientation val="minMax"/>
        </c:scaling>
        <c:delete val="1"/>
        <c:axPos val="l"/>
        <c:numFmt formatCode="General" sourceLinked="1"/>
        <c:majorTickMark val="out"/>
        <c:minorTickMark val="none"/>
        <c:tickLblPos val="nextTo"/>
        <c:crossAx val="106040320"/>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Sheet1!$A$17</c:f>
              <c:strCache>
                <c:ptCount val="1"/>
                <c:pt idx="0">
                  <c:v>Detections</c:v>
                </c:pt>
              </c:strCache>
            </c:strRef>
          </c:tx>
          <c:invertIfNegative val="0"/>
          <c:cat>
            <c:strRef>
              <c:f>Sheet1!$B$12:$E$12</c:f>
              <c:strCache>
                <c:ptCount val="4"/>
                <c:pt idx="0">
                  <c:v>HU</c:v>
                </c:pt>
                <c:pt idx="1">
                  <c:v>CO</c:v>
                </c:pt>
                <c:pt idx="2">
                  <c:v>SPP</c:v>
                </c:pt>
                <c:pt idx="3">
                  <c:v>NR</c:v>
                </c:pt>
              </c:strCache>
            </c:strRef>
          </c:cat>
          <c:val>
            <c:numRef>
              <c:f>Sheet1!$B$17:$E$17</c:f>
              <c:numCache>
                <c:formatCode>General</c:formatCode>
                <c:ptCount val="4"/>
                <c:pt idx="0">
                  <c:v>12</c:v>
                </c:pt>
                <c:pt idx="1">
                  <c:v>10</c:v>
                </c:pt>
                <c:pt idx="2">
                  <c:v>5</c:v>
                </c:pt>
                <c:pt idx="3">
                  <c:v>4</c:v>
                </c:pt>
              </c:numCache>
            </c:numRef>
          </c:val>
        </c:ser>
        <c:dLbls>
          <c:showLegendKey val="0"/>
          <c:showVal val="0"/>
          <c:showCatName val="0"/>
          <c:showSerName val="0"/>
          <c:showPercent val="0"/>
          <c:showBubbleSize val="0"/>
        </c:dLbls>
        <c:gapWidth val="150"/>
        <c:axId val="106053632"/>
        <c:axId val="106055168"/>
      </c:barChart>
      <c:catAx>
        <c:axId val="106053632"/>
        <c:scaling>
          <c:orientation val="minMax"/>
        </c:scaling>
        <c:delete val="0"/>
        <c:axPos val="b"/>
        <c:majorTickMark val="out"/>
        <c:minorTickMark val="none"/>
        <c:tickLblPos val="nextTo"/>
        <c:crossAx val="106055168"/>
        <c:crosses val="autoZero"/>
        <c:auto val="1"/>
        <c:lblAlgn val="ctr"/>
        <c:lblOffset val="100"/>
        <c:noMultiLvlLbl val="0"/>
      </c:catAx>
      <c:valAx>
        <c:axId val="106055168"/>
        <c:scaling>
          <c:orientation val="minMax"/>
        </c:scaling>
        <c:delete val="1"/>
        <c:axPos val="l"/>
        <c:numFmt formatCode="General" sourceLinked="1"/>
        <c:majorTickMark val="out"/>
        <c:minorTickMark val="none"/>
        <c:tickLblPos val="nextTo"/>
        <c:crossAx val="10605363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Sheet1!$A$17</c:f>
              <c:strCache>
                <c:ptCount val="1"/>
                <c:pt idx="0">
                  <c:v>Detections</c:v>
                </c:pt>
              </c:strCache>
            </c:strRef>
          </c:tx>
          <c:invertIfNegative val="0"/>
          <c:cat>
            <c:strRef>
              <c:f>Sheet1!$B$12:$E$12</c:f>
              <c:strCache>
                <c:ptCount val="4"/>
                <c:pt idx="0">
                  <c:v>HU</c:v>
                </c:pt>
                <c:pt idx="1">
                  <c:v>CO</c:v>
                </c:pt>
                <c:pt idx="2">
                  <c:v>SPP</c:v>
                </c:pt>
                <c:pt idx="3">
                  <c:v>NR</c:v>
                </c:pt>
              </c:strCache>
            </c:strRef>
          </c:cat>
          <c:val>
            <c:numRef>
              <c:f>Sheet1!$B$17:$E$17</c:f>
              <c:numCache>
                <c:formatCode>General</c:formatCode>
                <c:ptCount val="4"/>
                <c:pt idx="0">
                  <c:v>12</c:v>
                </c:pt>
                <c:pt idx="1">
                  <c:v>10</c:v>
                </c:pt>
                <c:pt idx="2">
                  <c:v>5</c:v>
                </c:pt>
                <c:pt idx="3">
                  <c:v>4</c:v>
                </c:pt>
              </c:numCache>
            </c:numRef>
          </c:val>
        </c:ser>
        <c:dLbls>
          <c:showLegendKey val="0"/>
          <c:showVal val="0"/>
          <c:showCatName val="0"/>
          <c:showSerName val="0"/>
          <c:showPercent val="0"/>
          <c:showBubbleSize val="0"/>
        </c:dLbls>
        <c:gapWidth val="150"/>
        <c:axId val="106083072"/>
        <c:axId val="106084608"/>
      </c:barChart>
      <c:catAx>
        <c:axId val="106083072"/>
        <c:scaling>
          <c:orientation val="minMax"/>
        </c:scaling>
        <c:delete val="0"/>
        <c:axPos val="b"/>
        <c:majorTickMark val="out"/>
        <c:minorTickMark val="none"/>
        <c:tickLblPos val="nextTo"/>
        <c:crossAx val="106084608"/>
        <c:crosses val="autoZero"/>
        <c:auto val="1"/>
        <c:lblAlgn val="ctr"/>
        <c:lblOffset val="100"/>
        <c:noMultiLvlLbl val="0"/>
      </c:catAx>
      <c:valAx>
        <c:axId val="106084608"/>
        <c:scaling>
          <c:orientation val="minMax"/>
        </c:scaling>
        <c:delete val="1"/>
        <c:axPos val="l"/>
        <c:numFmt formatCode="General" sourceLinked="1"/>
        <c:majorTickMark val="out"/>
        <c:minorTickMark val="none"/>
        <c:tickLblPos val="nextTo"/>
        <c:crossAx val="106083072"/>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Sheet1!$A$17</c:f>
              <c:strCache>
                <c:ptCount val="1"/>
                <c:pt idx="0">
                  <c:v>Detections</c:v>
                </c:pt>
              </c:strCache>
            </c:strRef>
          </c:tx>
          <c:invertIfNegative val="0"/>
          <c:cat>
            <c:strRef>
              <c:f>Sheet1!$B$12:$E$12</c:f>
              <c:strCache>
                <c:ptCount val="4"/>
                <c:pt idx="0">
                  <c:v>HU</c:v>
                </c:pt>
                <c:pt idx="1">
                  <c:v>CO</c:v>
                </c:pt>
                <c:pt idx="2">
                  <c:v>SPP</c:v>
                </c:pt>
                <c:pt idx="3">
                  <c:v>NR</c:v>
                </c:pt>
              </c:strCache>
            </c:strRef>
          </c:cat>
          <c:val>
            <c:numRef>
              <c:f>Sheet1!$B$17:$E$17</c:f>
              <c:numCache>
                <c:formatCode>General</c:formatCode>
                <c:ptCount val="4"/>
                <c:pt idx="0">
                  <c:v>12</c:v>
                </c:pt>
                <c:pt idx="1">
                  <c:v>10</c:v>
                </c:pt>
                <c:pt idx="2">
                  <c:v>5</c:v>
                </c:pt>
                <c:pt idx="3">
                  <c:v>4</c:v>
                </c:pt>
              </c:numCache>
            </c:numRef>
          </c:val>
        </c:ser>
        <c:dLbls>
          <c:showLegendKey val="0"/>
          <c:showVal val="0"/>
          <c:showCatName val="0"/>
          <c:showSerName val="0"/>
          <c:showPercent val="0"/>
          <c:showBubbleSize val="0"/>
        </c:dLbls>
        <c:gapWidth val="150"/>
        <c:axId val="110822912"/>
        <c:axId val="110824448"/>
      </c:barChart>
      <c:catAx>
        <c:axId val="110822912"/>
        <c:scaling>
          <c:orientation val="minMax"/>
        </c:scaling>
        <c:delete val="0"/>
        <c:axPos val="b"/>
        <c:majorTickMark val="out"/>
        <c:minorTickMark val="none"/>
        <c:tickLblPos val="nextTo"/>
        <c:crossAx val="110824448"/>
        <c:crosses val="autoZero"/>
        <c:auto val="1"/>
        <c:lblAlgn val="ctr"/>
        <c:lblOffset val="100"/>
        <c:noMultiLvlLbl val="0"/>
      </c:catAx>
      <c:valAx>
        <c:axId val="110824448"/>
        <c:scaling>
          <c:orientation val="minMax"/>
        </c:scaling>
        <c:delete val="1"/>
        <c:axPos val="l"/>
        <c:numFmt formatCode="General" sourceLinked="1"/>
        <c:majorTickMark val="out"/>
        <c:minorTickMark val="none"/>
        <c:tickLblPos val="nextTo"/>
        <c:crossAx val="110822912"/>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strRef>
              <c:f>Sheet1!$B$12:$E$12</c:f>
              <c:strCache>
                <c:ptCount val="4"/>
                <c:pt idx="0">
                  <c:v>HU</c:v>
                </c:pt>
                <c:pt idx="1">
                  <c:v>CO</c:v>
                </c:pt>
                <c:pt idx="2">
                  <c:v>SPP</c:v>
                </c:pt>
                <c:pt idx="3">
                  <c:v>NR</c:v>
                </c:pt>
              </c:strCache>
            </c:strRef>
          </c:cat>
          <c:val>
            <c:numRef>
              <c:f>Sheet1!$B$18:$E$18</c:f>
              <c:numCache>
                <c:formatCode>General</c:formatCode>
                <c:ptCount val="4"/>
                <c:pt idx="0">
                  <c:v>4</c:v>
                </c:pt>
                <c:pt idx="1">
                  <c:v>5</c:v>
                </c:pt>
                <c:pt idx="2">
                  <c:v>10</c:v>
                </c:pt>
                <c:pt idx="3">
                  <c:v>12</c:v>
                </c:pt>
              </c:numCache>
            </c:numRef>
          </c:val>
        </c:ser>
        <c:dLbls>
          <c:showLegendKey val="0"/>
          <c:showVal val="0"/>
          <c:showCatName val="0"/>
          <c:showSerName val="0"/>
          <c:showPercent val="0"/>
          <c:showBubbleSize val="0"/>
        </c:dLbls>
        <c:gapWidth val="150"/>
        <c:axId val="110852352"/>
        <c:axId val="110854144"/>
      </c:barChart>
      <c:catAx>
        <c:axId val="110852352"/>
        <c:scaling>
          <c:orientation val="minMax"/>
        </c:scaling>
        <c:delete val="0"/>
        <c:axPos val="b"/>
        <c:majorTickMark val="out"/>
        <c:minorTickMark val="none"/>
        <c:tickLblPos val="nextTo"/>
        <c:crossAx val="110854144"/>
        <c:crosses val="autoZero"/>
        <c:auto val="1"/>
        <c:lblAlgn val="ctr"/>
        <c:lblOffset val="100"/>
        <c:noMultiLvlLbl val="0"/>
      </c:catAx>
      <c:valAx>
        <c:axId val="110854144"/>
        <c:scaling>
          <c:orientation val="minMax"/>
        </c:scaling>
        <c:delete val="1"/>
        <c:axPos val="l"/>
        <c:numFmt formatCode="General" sourceLinked="1"/>
        <c:majorTickMark val="out"/>
        <c:minorTickMark val="none"/>
        <c:tickLblPos val="nextTo"/>
        <c:crossAx val="110852352"/>
        <c:crosses val="autoZero"/>
        <c:crossBetween val="between"/>
      </c:valAx>
    </c:plotArea>
    <c:plotVisOnly val="1"/>
    <c:dispBlanksAs val="gap"/>
    <c:showDLblsOverMax val="0"/>
  </c:chart>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0.12865</cdr:x>
      <cdr:y>0.12</cdr:y>
    </cdr:from>
    <cdr:to>
      <cdr:x>0.12876</cdr:x>
      <cdr:y>0.81367</cdr:y>
    </cdr:to>
    <cdr:cxnSp macro="">
      <cdr:nvCxnSpPr>
        <cdr:cNvPr id="3" name="Straight Arrow Connector 2"/>
        <cdr:cNvCxnSpPr/>
      </cdr:nvCxnSpPr>
      <cdr:spPr>
        <a:xfrm xmlns:a="http://schemas.openxmlformats.org/drawingml/2006/main" flipH="1" flipV="1">
          <a:off x="752342" y="432048"/>
          <a:ext cx="644" cy="2497489"/>
        </a:xfrm>
        <a:prstGeom xmlns:a="http://schemas.openxmlformats.org/drawingml/2006/main" prst="straightConnector1">
          <a:avLst/>
        </a:prstGeom>
        <a:ln xmlns:a="http://schemas.openxmlformats.org/drawingml/2006/main" w="3175">
          <a:solidFill>
            <a:schemeClr val="tx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0.08492</cdr:x>
      <cdr:y>0.15688</cdr:y>
    </cdr:from>
    <cdr:to>
      <cdr:x>0.08503</cdr:x>
      <cdr:y>0.82745</cdr:y>
    </cdr:to>
    <cdr:cxnSp macro="">
      <cdr:nvCxnSpPr>
        <cdr:cNvPr id="2" name="Straight Arrow Connector 1"/>
        <cdr:cNvCxnSpPr/>
      </cdr:nvCxnSpPr>
      <cdr:spPr>
        <a:xfrm xmlns:a="http://schemas.openxmlformats.org/drawingml/2006/main" flipH="1" flipV="1">
          <a:off x="468803" y="576064"/>
          <a:ext cx="633" cy="2462330"/>
        </a:xfrm>
        <a:prstGeom xmlns:a="http://schemas.openxmlformats.org/drawingml/2006/main" prst="straightConnector1">
          <a:avLst/>
        </a:prstGeom>
        <a:ln xmlns:a="http://schemas.openxmlformats.org/drawingml/2006/main" w="3175">
          <a:solidFill>
            <a:schemeClr val="tx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46CBB12-5250-455D-A688-FC3E54E4E1CD}" type="datetimeFigureOut">
              <a:rPr lang="en-CA" smtClean="0"/>
              <a:t>07/03/2018</a:t>
            </a:fld>
            <a:endParaRPr lang="en-CA"/>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CA"/>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E2D0BD50-1D81-46B8-B0E7-0A6E264B7C56}" type="slidenum">
              <a:rPr lang="en-CA" smtClean="0"/>
              <a:t>‹#›</a:t>
            </a:fld>
            <a:endParaRPr lang="en-CA"/>
          </a:p>
        </p:txBody>
      </p:sp>
    </p:spTree>
    <p:extLst>
      <p:ext uri="{BB962C8B-B14F-4D97-AF65-F5344CB8AC3E}">
        <p14:creationId xmlns:p14="http://schemas.microsoft.com/office/powerpoint/2010/main" val="19718879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E1C377A-6316-419D-8460-BBE5D612CB71}" type="datetimeFigureOut">
              <a:rPr lang="en-CA" smtClean="0"/>
              <a:t>07/03/2018</a:t>
            </a:fld>
            <a:endParaRPr lang="en-CA"/>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5A9C7D0-227C-4F2B-9323-34839B93BC51}" type="slidenum">
              <a:rPr lang="en-CA" smtClean="0"/>
              <a:t>‹#›</a:t>
            </a:fld>
            <a:endParaRPr lang="en-CA"/>
          </a:p>
        </p:txBody>
      </p:sp>
    </p:spTree>
    <p:extLst>
      <p:ext uri="{BB962C8B-B14F-4D97-AF65-F5344CB8AC3E}">
        <p14:creationId xmlns:p14="http://schemas.microsoft.com/office/powerpoint/2010/main" val="1949437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I’m Erin and I’m a Master’s student at UBC. Today I’ll be talking about the first results from my thesis research, but before doing that I’d like to acknowledge that we are standing within Treaty 7 territory, traditional territory of the </a:t>
            </a:r>
            <a:r>
              <a:rPr lang="en-US" baseline="0" dirty="0" err="1" smtClean="0"/>
              <a:t>Niitsitabi</a:t>
            </a:r>
            <a:r>
              <a:rPr lang="en-US" baseline="0" dirty="0" smtClean="0"/>
              <a:t>, </a:t>
            </a:r>
            <a:r>
              <a:rPr lang="en-US" baseline="0" dirty="0" err="1" smtClean="0"/>
              <a:t>Nakoda</a:t>
            </a:r>
            <a:r>
              <a:rPr lang="en-US" baseline="0" dirty="0" smtClean="0"/>
              <a:t>, and </a:t>
            </a:r>
            <a:r>
              <a:rPr lang="en-US" baseline="0" dirty="0" err="1" smtClean="0"/>
              <a:t>Tsuut’ina</a:t>
            </a:r>
            <a:r>
              <a:rPr lang="en-US" baseline="0" dirty="0" smtClean="0"/>
              <a:t> First Nations, and that this research is taking place within Treaty 8 territory.</a:t>
            </a:r>
          </a:p>
        </p:txBody>
      </p:sp>
      <p:sp>
        <p:nvSpPr>
          <p:cNvPr id="4" name="Slide Number Placeholder 3"/>
          <p:cNvSpPr>
            <a:spLocks noGrp="1"/>
          </p:cNvSpPr>
          <p:nvPr>
            <p:ph type="sldNum" sz="quarter" idx="10"/>
          </p:nvPr>
        </p:nvSpPr>
        <p:spPr/>
        <p:txBody>
          <a:bodyPr/>
          <a:lstStyle/>
          <a:p>
            <a:fld id="{E5A9C7D0-227C-4F2B-9323-34839B93BC51}" type="slidenum">
              <a:rPr lang="en-CA" smtClean="0"/>
              <a:t>1</a:t>
            </a:fld>
            <a:endParaRPr lang="en-CA"/>
          </a:p>
        </p:txBody>
      </p:sp>
    </p:spTree>
    <p:extLst>
      <p:ext uri="{BB962C8B-B14F-4D97-AF65-F5344CB8AC3E}">
        <p14:creationId xmlns:p14="http://schemas.microsoft.com/office/powerpoint/2010/main" val="3729525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baseline="0" dirty="0" smtClean="0"/>
              <a:t>Then there’s the Site Preparation Plant lines, distinctive with mounding and replanted seedlings, and finally natural regeneration lines, with at least 1.5m of vegetation.</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10</a:t>
            </a:fld>
            <a:endParaRPr lang="en-CA"/>
          </a:p>
        </p:txBody>
      </p:sp>
    </p:spTree>
    <p:extLst>
      <p:ext uri="{BB962C8B-B14F-4D97-AF65-F5344CB8AC3E}">
        <p14:creationId xmlns:p14="http://schemas.microsoft.com/office/powerpoint/2010/main" val="840855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baseline="0" dirty="0" smtClean="0"/>
              <a:t>I quantified line use for different species in terms of camera trap detections across these 4 line types. If seismic line regeneration does create movement barriers for predators such as wolves and black bears, we should see fewer detections of these predators along regenerating lines like SPP and </a:t>
            </a:r>
            <a:r>
              <a:rPr lang="en-US" baseline="0" dirty="0" err="1" smtClean="0"/>
              <a:t>NatRegen</a:t>
            </a:r>
            <a:r>
              <a:rPr lang="en-US" baseline="0" dirty="0" smtClean="0"/>
              <a:t>. We might expect the same pattern for deer and moose as regeneration replaces their early seral forage with other vegetative species.</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11</a:t>
            </a:fld>
            <a:endParaRPr lang="en-CA"/>
          </a:p>
        </p:txBody>
      </p:sp>
    </p:spTree>
    <p:extLst>
      <p:ext uri="{BB962C8B-B14F-4D97-AF65-F5344CB8AC3E}">
        <p14:creationId xmlns:p14="http://schemas.microsoft.com/office/powerpoint/2010/main" val="2654192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Conversely, if regenerating seismic lines have fewer predators</a:t>
            </a:r>
            <a:r>
              <a:rPr lang="en-US" baseline="0" dirty="0" smtClean="0"/>
              <a:t> and competitors on them, then I hypothesize that caribou detections will increase on these lines, resulting in the opposite pattern.</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12</a:t>
            </a:fld>
            <a:endParaRPr lang="en-CA"/>
          </a:p>
        </p:txBody>
      </p:sp>
    </p:spTree>
    <p:extLst>
      <p:ext uri="{BB962C8B-B14F-4D97-AF65-F5344CB8AC3E}">
        <p14:creationId xmlns:p14="http://schemas.microsoft.com/office/powerpoint/2010/main" val="265419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test these hypotheses, I’m modelling them within a generalized linear mixed model framework. My response variable is the number of species detections per month, modeled as a function of seismic line treatment. I’m also including covariates for % lowland habitat (preferred by caribou), snow days per month (accounting for season), vegetation height (addressing movement barriers on the line). </a:t>
            </a:r>
          </a:p>
          <a:p>
            <a:r>
              <a:rPr lang="en-US" baseline="0" dirty="0" smtClean="0"/>
              <a:t>Finally, I’m including mixed effects for site and month to account for heterogeneity of variance. I used these covariates to create a number of possible combinations, then performed model selection with AIC.</a:t>
            </a:r>
            <a:endParaRPr lang="en-US" dirty="0" smtClean="0"/>
          </a:p>
        </p:txBody>
      </p:sp>
      <p:sp>
        <p:nvSpPr>
          <p:cNvPr id="4" name="Slide Number Placeholder 3"/>
          <p:cNvSpPr>
            <a:spLocks noGrp="1"/>
          </p:cNvSpPr>
          <p:nvPr>
            <p:ph type="sldNum" sz="quarter" idx="10"/>
          </p:nvPr>
        </p:nvSpPr>
        <p:spPr/>
        <p:txBody>
          <a:bodyPr/>
          <a:lstStyle/>
          <a:p>
            <a:fld id="{E5A9C7D0-227C-4F2B-9323-34839B93BC51}" type="slidenum">
              <a:rPr lang="en-CA" smtClean="0"/>
              <a:t>13</a:t>
            </a:fld>
            <a:endParaRPr lang="en-CA"/>
          </a:p>
        </p:txBody>
      </p:sp>
    </p:spTree>
    <p:extLst>
      <p:ext uri="{BB962C8B-B14F-4D97-AF65-F5344CB8AC3E}">
        <p14:creationId xmlns:p14="http://schemas.microsoft.com/office/powerpoint/2010/main" val="208854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begin my data analysis, I modeled these for species detections during our first 2 camera deployments, between November 2015 and April 2017.  This graph is showing the total number of detections for my five target species, but it’s worth noting that the cameras pick up many other members of the boreal community, as shown in these photos.</a:t>
            </a:r>
          </a:p>
        </p:txBody>
      </p:sp>
      <p:sp>
        <p:nvSpPr>
          <p:cNvPr id="4" name="Slide Number Placeholder 3"/>
          <p:cNvSpPr>
            <a:spLocks noGrp="1"/>
          </p:cNvSpPr>
          <p:nvPr>
            <p:ph type="sldNum" sz="quarter" idx="10"/>
          </p:nvPr>
        </p:nvSpPr>
        <p:spPr/>
        <p:txBody>
          <a:bodyPr/>
          <a:lstStyle/>
          <a:p>
            <a:fld id="{E5A9C7D0-227C-4F2B-9323-34839B93BC51}" type="slidenum">
              <a:rPr lang="en-CA" smtClean="0"/>
              <a:t>14</a:t>
            </a:fld>
            <a:endParaRPr lang="en-CA"/>
          </a:p>
        </p:txBody>
      </p:sp>
    </p:spTree>
    <p:extLst>
      <p:ext uri="{BB962C8B-B14F-4D97-AF65-F5344CB8AC3E}">
        <p14:creationId xmlns:p14="http://schemas.microsoft.com/office/powerpoint/2010/main" val="3374809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start with wolves. Among my top 3 models with similar model weights was this one including treatment, %Lowland, and </a:t>
            </a:r>
            <a:r>
              <a:rPr lang="en-US" baseline="0" dirty="0" err="1" smtClean="0"/>
              <a:t>SnowDays</a:t>
            </a:r>
            <a:r>
              <a:rPr lang="en-US" baseline="0" dirty="0" smtClean="0"/>
              <a:t>, indicating that all 3 of these covariates have an effect on wolf detections. This is a plot showing parameter estimates and standard error for each covariate in the model. Here we see that human use lines seem to have a relatively strong positive effect on wolf detections, while lowland habitat has a negative effect, and snow has a slight negative effect.</a:t>
            </a:r>
          </a:p>
          <a:p>
            <a:endParaRPr lang="en-US" baseline="0" dirty="0" smtClean="0"/>
          </a:p>
          <a:p>
            <a:r>
              <a:rPr lang="en-US" baseline="0" dirty="0" smtClean="0"/>
              <a:t>Human use </a:t>
            </a:r>
            <a:r>
              <a:rPr lang="en-US" baseline="0" dirty="0" err="1" smtClean="0"/>
              <a:t>est</a:t>
            </a:r>
            <a:r>
              <a:rPr lang="en-US" baseline="0" dirty="0" smtClean="0"/>
              <a:t>: 1.5</a:t>
            </a:r>
          </a:p>
          <a:p>
            <a:r>
              <a:rPr lang="en-US" baseline="0" dirty="0" smtClean="0"/>
              <a:t>Low </a:t>
            </a:r>
            <a:r>
              <a:rPr lang="en-US" baseline="0" dirty="0" err="1" smtClean="0"/>
              <a:t>est</a:t>
            </a:r>
            <a:r>
              <a:rPr lang="en-US" baseline="0" dirty="0" smtClean="0"/>
              <a:t> :-1.7</a:t>
            </a:r>
          </a:p>
          <a:p>
            <a:r>
              <a:rPr lang="en-US" baseline="0" dirty="0" smtClean="0"/>
              <a:t>Snow: -0.02</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15</a:t>
            </a:fld>
            <a:endParaRPr lang="en-CA"/>
          </a:p>
        </p:txBody>
      </p:sp>
    </p:spTree>
    <p:extLst>
      <p:ext uri="{BB962C8B-B14F-4D97-AF65-F5344CB8AC3E}">
        <p14:creationId xmlns:p14="http://schemas.microsoft.com/office/powerpoint/2010/main" val="3931568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black bears, I used</a:t>
            </a:r>
            <a:r>
              <a:rPr lang="en-US" baseline="0" dirty="0" smtClean="0"/>
              <a:t> a truncated survey period to only include months between April and October, when bears are active.</a:t>
            </a:r>
            <a:r>
              <a:rPr lang="en-US" dirty="0" smtClean="0"/>
              <a:t>  My top model was one that included treatment,</a:t>
            </a:r>
            <a:r>
              <a:rPr lang="en-US" baseline="0" dirty="0" smtClean="0"/>
              <a:t> vegetation height, and lowland habitat.</a:t>
            </a:r>
            <a:endParaRPr lang="en-US" dirty="0" smtClean="0"/>
          </a:p>
          <a:p>
            <a:r>
              <a:rPr lang="en-US" dirty="0" smtClean="0"/>
              <a:t>In</a:t>
            </a:r>
            <a:r>
              <a:rPr lang="en-US" baseline="0" dirty="0" smtClean="0"/>
              <a:t> this plot I’ve removed Human Use due to low sample size in this time period, but we can see </a:t>
            </a:r>
            <a:r>
              <a:rPr lang="en-US" dirty="0" smtClean="0"/>
              <a:t>that Site Prep plant lines and</a:t>
            </a:r>
            <a:r>
              <a:rPr lang="en-US" baseline="0" dirty="0" smtClean="0"/>
              <a:t> </a:t>
            </a:r>
            <a:r>
              <a:rPr lang="en-US" baseline="0" dirty="0" err="1" smtClean="0"/>
              <a:t>VegHt</a:t>
            </a:r>
            <a:r>
              <a:rPr lang="en-US" baseline="0" dirty="0" smtClean="0"/>
              <a:t> have slight positive effects on bear detections, while lowland habitat has a negative effect. </a:t>
            </a:r>
            <a:endParaRPr lang="en-US" dirty="0" smtClean="0"/>
          </a:p>
          <a:p>
            <a:endParaRPr lang="en-US" dirty="0" smtClean="0"/>
          </a:p>
          <a:p>
            <a:r>
              <a:rPr lang="en-US" dirty="0" smtClean="0"/>
              <a:t>Removed</a:t>
            </a:r>
            <a:r>
              <a:rPr lang="en-US" baseline="0" dirty="0" smtClean="0"/>
              <a:t> human use </a:t>
            </a:r>
            <a:r>
              <a:rPr lang="en-US" baseline="0" dirty="0" smtClean="0">
                <a:sym typeface="Wingdings" panose="05000000000000000000" pitchFamily="2" charset="2"/>
              </a:rPr>
              <a:t> no detections on human use lines</a:t>
            </a:r>
          </a:p>
          <a:p>
            <a:endParaRPr lang="en-US" baseline="0" dirty="0" smtClean="0">
              <a:sym typeface="Wingdings" panose="05000000000000000000" pitchFamily="2" charset="2"/>
            </a:endParaRPr>
          </a:p>
          <a:p>
            <a:r>
              <a:rPr lang="en-US" baseline="0" dirty="0" smtClean="0">
                <a:sym typeface="Wingdings" panose="05000000000000000000" pitchFamily="2" charset="2"/>
              </a:rPr>
              <a:t>SPP </a:t>
            </a:r>
            <a:r>
              <a:rPr lang="en-US" baseline="0" dirty="0" err="1" smtClean="0">
                <a:sym typeface="Wingdings" panose="05000000000000000000" pitchFamily="2" charset="2"/>
              </a:rPr>
              <a:t>est</a:t>
            </a:r>
            <a:r>
              <a:rPr lang="en-US" baseline="0" dirty="0" smtClean="0">
                <a:sym typeface="Wingdings" panose="05000000000000000000" pitchFamily="2" charset="2"/>
              </a:rPr>
              <a:t>: 1.05</a:t>
            </a:r>
          </a:p>
          <a:p>
            <a:r>
              <a:rPr lang="en-US" baseline="0" dirty="0" err="1" smtClean="0">
                <a:sym typeface="Wingdings" panose="05000000000000000000" pitchFamily="2" charset="2"/>
              </a:rPr>
              <a:t>VegHt</a:t>
            </a:r>
            <a:r>
              <a:rPr lang="en-US" baseline="0" dirty="0" smtClean="0">
                <a:sym typeface="Wingdings" panose="05000000000000000000" pitchFamily="2" charset="2"/>
              </a:rPr>
              <a:t>: 0.4</a:t>
            </a:r>
          </a:p>
          <a:p>
            <a:r>
              <a:rPr lang="en-US" baseline="0" dirty="0" smtClean="0">
                <a:sym typeface="Wingdings" panose="05000000000000000000" pitchFamily="2" charset="2"/>
              </a:rPr>
              <a:t>Low: -2.8</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16</a:t>
            </a:fld>
            <a:endParaRPr lang="en-CA"/>
          </a:p>
        </p:txBody>
      </p:sp>
    </p:spTree>
    <p:extLst>
      <p:ext uri="{BB962C8B-B14F-4D97-AF65-F5344CB8AC3E}">
        <p14:creationId xmlns:p14="http://schemas.microsoft.com/office/powerpoint/2010/main" val="2667343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baseline="0" dirty="0" smtClean="0"/>
              <a:t>Next, we come to caribou. Caribou detections seemed to be best explained by the proportion of lowland habitat, but again, this model was closely followed by models including Treatment with only slightly less weight. </a:t>
            </a:r>
          </a:p>
          <a:p>
            <a:pPr latinLnBrk="1"/>
            <a:r>
              <a:rPr lang="en-US" baseline="0" dirty="0" smtClean="0"/>
              <a:t>Looking at parameter estimates for the top treatment model, we see that lowland habitat does have a strong positive effect on caribou detections. For treatment effects, we see that Human Use lines have a slightly negative effect on caribou, but not much. Comparing detections directly shows that there does seem to be increasing detections with restoration. And it’s worth addressing that in the 6 months the Nat Regen cameras were active, there were only 2 caribou detections, so for clarity I’ve removed the </a:t>
            </a:r>
            <a:r>
              <a:rPr lang="en-US" baseline="0" dirty="0" err="1" smtClean="0"/>
              <a:t>NatRegen</a:t>
            </a:r>
            <a:r>
              <a:rPr lang="en-US" baseline="0" dirty="0" smtClean="0"/>
              <a:t> coefficient from my plot.</a:t>
            </a:r>
            <a:endParaRPr lang="en-US" dirty="0" smtClean="0"/>
          </a:p>
          <a:p>
            <a:pPr latinLnBrk="1"/>
            <a:r>
              <a:rPr lang="en-US" dirty="0" smtClean="0"/>
              <a:t>Low: 7.8</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17</a:t>
            </a:fld>
            <a:endParaRPr lang="en-CA"/>
          </a:p>
        </p:txBody>
      </p:sp>
    </p:spTree>
    <p:extLst>
      <p:ext uri="{BB962C8B-B14F-4D97-AF65-F5344CB8AC3E}">
        <p14:creationId xmlns:p14="http://schemas.microsoft.com/office/powerpoint/2010/main" val="2667343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baseline="0" dirty="0" smtClean="0"/>
              <a:t>Moving on to caribou competitors, the top model was again one that included Treatment, lowland habitat and snow, which had significantly more weight attributed to it compared to other models.</a:t>
            </a:r>
          </a:p>
          <a:p>
            <a:pPr latinLnBrk="1"/>
            <a:r>
              <a:rPr lang="en-US" dirty="0" smtClean="0"/>
              <a:t>If </a:t>
            </a:r>
            <a:r>
              <a:rPr lang="en-US" dirty="0"/>
              <a:t>we look at the parameter estimates in detail, we see ‘fairly decent’ negative effects of natural regen and SPP lines, and a strong effect of lowland habitat. The treatment effects are also evident when comparing detections across line types, where we see quite a few more deer detections on control lines compared to others.</a:t>
            </a:r>
            <a:endParaRPr lang="en-CA" dirty="0"/>
          </a:p>
          <a:p>
            <a:pPr latinLnBrk="1"/>
            <a:endParaRPr lang="en-CA" dirty="0"/>
          </a:p>
          <a:p>
            <a:pPr latinLnBrk="1"/>
            <a:r>
              <a:rPr lang="en-CA" dirty="0"/>
              <a:t> LRT test with Treatment + Snow Days = significance with 0.0001184</a:t>
            </a:r>
          </a:p>
          <a:p>
            <a:pPr latinLnBrk="1"/>
            <a:endParaRPr lang="en-US" dirty="0"/>
          </a:p>
          <a:p>
            <a:pPr latinLnBrk="1"/>
            <a:r>
              <a:rPr lang="en-US" dirty="0" err="1"/>
              <a:t>NatRegen</a:t>
            </a:r>
            <a:r>
              <a:rPr lang="en-US" dirty="0"/>
              <a:t>: -1</a:t>
            </a:r>
          </a:p>
          <a:p>
            <a:pPr latinLnBrk="1"/>
            <a:r>
              <a:rPr lang="en-US" dirty="0"/>
              <a:t>SPP: -1.5</a:t>
            </a:r>
          </a:p>
          <a:p>
            <a:pPr latinLnBrk="1"/>
            <a:r>
              <a:rPr lang="en-US" dirty="0"/>
              <a:t>Low: -5.4</a:t>
            </a:r>
          </a:p>
          <a:p>
            <a:pPr latinLnBrk="1"/>
            <a:r>
              <a:rPr lang="en-US" dirty="0"/>
              <a:t>Snow: -0.03</a:t>
            </a:r>
            <a:endParaRPr lang="en-CA" dirty="0"/>
          </a:p>
          <a:p>
            <a:pPr latinLnBrk="1"/>
            <a:endParaRPr lang="en-US" dirty="0"/>
          </a:p>
          <a:p>
            <a:pPr latinLnBrk="1"/>
            <a:r>
              <a:rPr lang="en-CA" dirty="0"/>
              <a:t> </a:t>
            </a:r>
          </a:p>
        </p:txBody>
      </p:sp>
      <p:sp>
        <p:nvSpPr>
          <p:cNvPr id="4" name="Slide Number Placeholder 3"/>
          <p:cNvSpPr>
            <a:spLocks noGrp="1"/>
          </p:cNvSpPr>
          <p:nvPr>
            <p:ph type="sldNum" sz="quarter" idx="10"/>
          </p:nvPr>
        </p:nvSpPr>
        <p:spPr/>
        <p:txBody>
          <a:bodyPr/>
          <a:lstStyle/>
          <a:p>
            <a:fld id="{E5A9C7D0-227C-4F2B-9323-34839B93BC51}" type="slidenum">
              <a:rPr lang="en-CA" smtClean="0"/>
              <a:t>18</a:t>
            </a:fld>
            <a:endParaRPr lang="en-CA"/>
          </a:p>
        </p:txBody>
      </p:sp>
    </p:spTree>
    <p:extLst>
      <p:ext uri="{BB962C8B-B14F-4D97-AF65-F5344CB8AC3E}">
        <p14:creationId xmlns:p14="http://schemas.microsoft.com/office/powerpoint/2010/main" val="2667343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r>
              <a:rPr lang="en-US" baseline="0" dirty="0" smtClean="0"/>
              <a:t>Last, and in this case least, we come to moose. So far I’ve only gotten my moose models to run without zero inflation, and of those the models with the most explanatory power are the null models</a:t>
            </a:r>
          </a:p>
        </p:txBody>
      </p:sp>
      <p:sp>
        <p:nvSpPr>
          <p:cNvPr id="4" name="Slide Number Placeholder 3"/>
          <p:cNvSpPr>
            <a:spLocks noGrp="1"/>
          </p:cNvSpPr>
          <p:nvPr>
            <p:ph type="sldNum" sz="quarter" idx="10"/>
          </p:nvPr>
        </p:nvSpPr>
        <p:spPr/>
        <p:txBody>
          <a:bodyPr/>
          <a:lstStyle/>
          <a:p>
            <a:fld id="{E5A9C7D0-227C-4F2B-9323-34839B93BC51}" type="slidenum">
              <a:rPr lang="en-CA" smtClean="0"/>
              <a:t>19</a:t>
            </a:fld>
            <a:endParaRPr lang="en-CA"/>
          </a:p>
        </p:txBody>
      </p:sp>
    </p:spTree>
    <p:extLst>
      <p:ext uri="{BB962C8B-B14F-4D97-AF65-F5344CB8AC3E}">
        <p14:creationId xmlns:p14="http://schemas.microsoft.com/office/powerpoint/2010/main" val="299716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aseline="0" dirty="0" smtClean="0"/>
              <a:t>This photo is showing a disturbance I know many of you are familiar with, which are legacy seismic lines cut by the energy industry for oil exploration.  I remember first coming across seismic lines as a </a:t>
            </a:r>
            <a:r>
              <a:rPr lang="en-US" baseline="0" dirty="0" err="1" smtClean="0"/>
              <a:t>treeplanter</a:t>
            </a:r>
            <a:r>
              <a:rPr lang="en-US" baseline="0" dirty="0" smtClean="0"/>
              <a:t> in northern Alberta, and being astounded by how they seem to stretch on forever. There are over 170 000km of linear corridors in Alberta’s boreal forest, and seismic lines make up the majority of those. They are widespread, and studies by Cassidy van </a:t>
            </a:r>
            <a:r>
              <a:rPr lang="en-US" baseline="0" dirty="0" err="1" smtClean="0"/>
              <a:t>Rensen</a:t>
            </a:r>
            <a:r>
              <a:rPr lang="en-US" baseline="0" dirty="0" smtClean="0"/>
              <a:t> and others show that they are slow to regenerate and can persist on the landscape for upwards of 50 years. Seismic lines change landscape configuration, which can have significant effects on the boreal mammal community</a:t>
            </a:r>
          </a:p>
          <a:p>
            <a:pPr defTabSz="931774">
              <a:defRPr/>
            </a:pPr>
            <a:endParaRPr lang="en-US" baseline="0" dirty="0" smtClean="0"/>
          </a:p>
          <a:p>
            <a:pPr defTabSz="931774">
              <a:defRPr/>
            </a:pPr>
            <a:endParaRPr lang="en-CA" baseline="0" dirty="0" smtClean="0"/>
          </a:p>
          <a:p>
            <a:endParaRPr lang="en-US" baseline="0" dirty="0" smtClean="0"/>
          </a:p>
          <a:p>
            <a:r>
              <a:rPr lang="en-US" baseline="0" dirty="0" smtClean="0"/>
              <a:t>Legacy seismic lines, around 6m wide (4-8m)</a:t>
            </a:r>
          </a:p>
        </p:txBody>
      </p:sp>
      <p:sp>
        <p:nvSpPr>
          <p:cNvPr id="4" name="Slide Number Placeholder 3"/>
          <p:cNvSpPr>
            <a:spLocks noGrp="1"/>
          </p:cNvSpPr>
          <p:nvPr>
            <p:ph type="sldNum" sz="quarter" idx="10"/>
          </p:nvPr>
        </p:nvSpPr>
        <p:spPr/>
        <p:txBody>
          <a:bodyPr/>
          <a:lstStyle/>
          <a:p>
            <a:fld id="{E5A9C7D0-227C-4F2B-9323-34839B93BC51}" type="slidenum">
              <a:rPr lang="en-CA" smtClean="0"/>
              <a:t>2</a:t>
            </a:fld>
            <a:endParaRPr lang="en-CA"/>
          </a:p>
        </p:txBody>
      </p:sp>
    </p:spTree>
    <p:extLst>
      <p:ext uri="{BB962C8B-B14F-4D97-AF65-F5344CB8AC3E}">
        <p14:creationId xmlns:p14="http://schemas.microsoft.com/office/powerpoint/2010/main" val="2346071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 all of those up, let’s compare my results to my original hypotheses. I predicted that regeneration would lead to a decrease in detections for wolves, black bears, deer, and moose, and an increase in detections for caribou. Wolf detections were higher on HU lines, but also higher on Site prep plant, so this hypothesis is only slightly supported. Black bear detections were actually positively affected by SPP, so that hypothesis is not supported. Caribou detections were only slightly lower on HU lines with little difference across other treatments, so that one is only somewhat also. For deer we saw fewer detections on SPP and Nat Regen, so we have evidence to say yes, regeneration decreases deer use of lines. And for moose, right now we have no clear answers (they’re doing whatever they want).</a:t>
            </a:r>
            <a:endParaRPr lang="en-US" dirty="0" smtClean="0"/>
          </a:p>
        </p:txBody>
      </p:sp>
      <p:sp>
        <p:nvSpPr>
          <p:cNvPr id="4" name="Slide Number Placeholder 3"/>
          <p:cNvSpPr>
            <a:spLocks noGrp="1"/>
          </p:cNvSpPr>
          <p:nvPr>
            <p:ph type="sldNum" sz="quarter" idx="10"/>
          </p:nvPr>
        </p:nvSpPr>
        <p:spPr/>
        <p:txBody>
          <a:bodyPr/>
          <a:lstStyle/>
          <a:p>
            <a:fld id="{E5A9C7D0-227C-4F2B-9323-34839B93BC51}" type="slidenum">
              <a:rPr lang="en-CA" smtClean="0"/>
              <a:t>20</a:t>
            </a:fld>
            <a:endParaRPr lang="en-CA"/>
          </a:p>
        </p:txBody>
      </p:sp>
    </p:spTree>
    <p:extLst>
      <p:ext uri="{BB962C8B-B14F-4D97-AF65-F5344CB8AC3E}">
        <p14:creationId xmlns:p14="http://schemas.microsoft.com/office/powerpoint/2010/main" val="52224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indent="0">
              <a:buFontTx/>
              <a:buNone/>
            </a:pPr>
            <a:r>
              <a:rPr lang="en-US" dirty="0" smtClean="0"/>
              <a:t>Relating back to my original research</a:t>
            </a:r>
            <a:r>
              <a:rPr lang="en-US" baseline="0" dirty="0" smtClean="0"/>
              <a:t> question, seismic line treatment does affect line use by large boreal mammals, </a:t>
            </a:r>
          </a:p>
          <a:p>
            <a:pPr marL="0" indent="0">
              <a:buFontTx/>
              <a:buNone/>
            </a:pPr>
            <a:r>
              <a:rPr lang="en-US" baseline="0" dirty="0" smtClean="0"/>
              <a:t>and that restoration is having the predicted effect on caribou competitors even in the short term. </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E5A9C7D0-227C-4F2B-9323-34839B93BC51}" type="slidenum">
              <a:rPr lang="en-CA" smtClean="0"/>
              <a:t>21</a:t>
            </a:fld>
            <a:endParaRPr lang="en-CA"/>
          </a:p>
        </p:txBody>
      </p:sp>
    </p:spTree>
    <p:extLst>
      <p:ext uri="{BB962C8B-B14F-4D97-AF65-F5344CB8AC3E}">
        <p14:creationId xmlns:p14="http://schemas.microsoft.com/office/powerpoint/2010/main" val="1203265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It’s early days yet, but this suggests that over time this could lead to spatial segregation between caribou and their predators and competitors, thereby reducing some of those negative community interactions.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also provides support for an integrated land management approach to caribou conservation, where human activities on lines is actively managed to balance economic and conservation interests.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these results stress that when monitoring restoration for efficacy, we need to focus on strategies that allow for multi-species monitoring to get a more complete picture of community effects of anthropogenic change.</a:t>
            </a:r>
            <a:endParaRPr lang="en-US" dirty="0" smtClean="0"/>
          </a:p>
        </p:txBody>
      </p:sp>
      <p:sp>
        <p:nvSpPr>
          <p:cNvPr id="4" name="Slide Number Placeholder 3"/>
          <p:cNvSpPr>
            <a:spLocks noGrp="1"/>
          </p:cNvSpPr>
          <p:nvPr>
            <p:ph type="sldNum" sz="quarter" idx="10"/>
          </p:nvPr>
        </p:nvSpPr>
        <p:spPr/>
        <p:txBody>
          <a:bodyPr/>
          <a:lstStyle/>
          <a:p>
            <a:fld id="{E5A9C7D0-227C-4F2B-9323-34839B93BC51}" type="slidenum">
              <a:rPr lang="en-CA" smtClean="0"/>
              <a:t>22</a:t>
            </a:fld>
            <a:endParaRPr lang="en-CA"/>
          </a:p>
        </p:txBody>
      </p:sp>
    </p:spTree>
    <p:extLst>
      <p:ext uri="{BB962C8B-B14F-4D97-AF65-F5344CB8AC3E}">
        <p14:creationId xmlns:p14="http://schemas.microsoft.com/office/powerpoint/2010/main" val="66793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I’d like to thank</a:t>
            </a:r>
            <a:r>
              <a:rPr lang="en-US" baseline="0" dirty="0" smtClean="0"/>
              <a:t> my project team, my supervisor and collaborators, and our funding partners</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23</a:t>
            </a:fld>
            <a:endParaRPr lang="en-CA"/>
          </a:p>
        </p:txBody>
      </p:sp>
    </p:spTree>
    <p:extLst>
      <p:ext uri="{BB962C8B-B14F-4D97-AF65-F5344CB8AC3E}">
        <p14:creationId xmlns:p14="http://schemas.microsoft.com/office/powerpoint/2010/main" val="2229419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Results: SL treatments affect line use by boreal mammals</a:t>
            </a:r>
          </a:p>
          <a:p>
            <a:r>
              <a:rPr lang="en-US" baseline="0" dirty="0" smtClean="0"/>
              <a:t>Frame in reference to goals for caribou conservation</a:t>
            </a:r>
            <a:r>
              <a:rPr lang="en-US" baseline="0" smtClean="0"/>
              <a:t>: mitigating</a:t>
            </a:r>
            <a:endParaRPr lang="en-US" baseline="0" dirty="0" smtClean="0"/>
          </a:p>
        </p:txBody>
      </p:sp>
      <p:sp>
        <p:nvSpPr>
          <p:cNvPr id="4" name="Slide Number Placeholder 3"/>
          <p:cNvSpPr>
            <a:spLocks noGrp="1"/>
          </p:cNvSpPr>
          <p:nvPr>
            <p:ph type="sldNum" sz="quarter" idx="10"/>
          </p:nvPr>
        </p:nvSpPr>
        <p:spPr/>
        <p:txBody>
          <a:bodyPr/>
          <a:lstStyle/>
          <a:p>
            <a:fld id="{E5A9C7D0-227C-4F2B-9323-34839B93BC51}" type="slidenum">
              <a:rPr lang="en-CA" smtClean="0"/>
              <a:t>25</a:t>
            </a:fld>
            <a:endParaRPr lang="en-CA"/>
          </a:p>
        </p:txBody>
      </p:sp>
    </p:spTree>
    <p:extLst>
      <p:ext uri="{BB962C8B-B14F-4D97-AF65-F5344CB8AC3E}">
        <p14:creationId xmlns:p14="http://schemas.microsoft.com/office/powerpoint/2010/main" val="66793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For wolves, my top model turned out to only</a:t>
            </a:r>
            <a:r>
              <a:rPr lang="en-US" baseline="0" dirty="0" smtClean="0"/>
              <a:t> include Snow as an explanatory variable. But, this was closely followed by 2 models including treatment. These 3 top models are all within 2 AIC points of each other, and they’re attributed similar weights, making it difficult to choose a singular top model.</a:t>
            </a:r>
            <a:endParaRPr lang="en-US" dirty="0" smtClean="0"/>
          </a:p>
          <a:p>
            <a:pPr defTabSz="931774">
              <a:defRPr/>
            </a:pPr>
            <a:endParaRPr lang="en-US" dirty="0" smtClean="0"/>
          </a:p>
          <a:p>
            <a:pPr defTabSz="931774">
              <a:defRPr/>
            </a:pPr>
            <a:r>
              <a:rPr lang="en-US" dirty="0" smtClean="0"/>
              <a:t>Non. Sig. LRT with p = 0.11 between top 2</a:t>
            </a:r>
            <a:r>
              <a:rPr lang="en-US" baseline="0" dirty="0" smtClean="0"/>
              <a:t> models</a:t>
            </a:r>
          </a:p>
          <a:p>
            <a:pPr defTabSz="931774">
              <a:defRPr/>
            </a:pPr>
            <a:endParaRPr lang="en-US" baseline="0" dirty="0" smtClean="0"/>
          </a:p>
          <a:p>
            <a:pPr defTabSz="931774">
              <a:defRPr/>
            </a:pPr>
            <a:r>
              <a:rPr lang="en-US" baseline="0" dirty="0" smtClean="0"/>
              <a:t>Treatment is included in 2</a:t>
            </a:r>
            <a:r>
              <a:rPr lang="en-US" baseline="30000" dirty="0" smtClean="0"/>
              <a:t>nd</a:t>
            </a:r>
            <a:r>
              <a:rPr lang="en-US" baseline="0" dirty="0" smtClean="0"/>
              <a:t>, 3</a:t>
            </a:r>
            <a:r>
              <a:rPr lang="en-US" baseline="30000" dirty="0" smtClean="0"/>
              <a:t>rd</a:t>
            </a:r>
            <a:r>
              <a:rPr lang="en-US" baseline="0" dirty="0" smtClean="0"/>
              <a:t>, and 4</a:t>
            </a:r>
            <a:r>
              <a:rPr lang="en-US" baseline="30000" dirty="0" smtClean="0"/>
              <a:t>th</a:t>
            </a:r>
            <a:r>
              <a:rPr lang="en-US" baseline="0" dirty="0" smtClean="0"/>
              <a:t> models, but the additional likelihood doesn’t quite compensate for the additional degrees of freedom from more parameters</a:t>
            </a:r>
            <a:endParaRPr lang="en-US" dirty="0" smtClean="0"/>
          </a:p>
        </p:txBody>
      </p:sp>
      <p:sp>
        <p:nvSpPr>
          <p:cNvPr id="4" name="Slide Number Placeholder 3"/>
          <p:cNvSpPr>
            <a:spLocks noGrp="1"/>
          </p:cNvSpPr>
          <p:nvPr>
            <p:ph type="sldNum" sz="quarter" idx="10"/>
          </p:nvPr>
        </p:nvSpPr>
        <p:spPr/>
        <p:txBody>
          <a:bodyPr/>
          <a:lstStyle/>
          <a:p>
            <a:fld id="{E5A9C7D0-227C-4F2B-9323-34839B93BC51}" type="slidenum">
              <a:rPr lang="en-CA" smtClean="0"/>
              <a:t>27</a:t>
            </a:fld>
            <a:endParaRPr lang="en-CA"/>
          </a:p>
        </p:txBody>
      </p:sp>
    </p:spTree>
    <p:extLst>
      <p:ext uri="{BB962C8B-B14F-4D97-AF65-F5344CB8AC3E}">
        <p14:creationId xmlns:p14="http://schemas.microsoft.com/office/powerpoint/2010/main" val="2439180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black bears, I used</a:t>
            </a:r>
            <a:r>
              <a:rPr lang="en-US" baseline="0" dirty="0" smtClean="0"/>
              <a:t> a truncated survey period to only include months between April and October, when bears are active.</a:t>
            </a:r>
            <a:r>
              <a:rPr lang="en-US" dirty="0" smtClean="0"/>
              <a:t> The model with the most explanatory power included treatment, lowland habitat,</a:t>
            </a:r>
            <a:r>
              <a:rPr lang="en-US" baseline="0" dirty="0" smtClean="0"/>
              <a:t> and line vegetation height, followed by one including treatment and lowland with about 30% less weight. </a:t>
            </a:r>
            <a:endParaRPr lang="en-US" dirty="0" smtClean="0"/>
          </a:p>
          <a:p>
            <a:r>
              <a:rPr lang="en-US" dirty="0" smtClean="0"/>
              <a:t>Non-</a:t>
            </a:r>
            <a:r>
              <a:rPr lang="en-US" baseline="0" dirty="0" smtClean="0"/>
              <a:t> sig. LRT with p = 0.06 between top 2 models, sig. LRT with p = 0.033 between 2</a:t>
            </a:r>
            <a:r>
              <a:rPr lang="en-US" baseline="30000" dirty="0" smtClean="0"/>
              <a:t>nd</a:t>
            </a:r>
            <a:r>
              <a:rPr lang="en-US" baseline="0" dirty="0" smtClean="0"/>
              <a:t> and 3</a:t>
            </a:r>
            <a:r>
              <a:rPr lang="en-US" baseline="30000" dirty="0" smtClean="0"/>
              <a:t>rd</a:t>
            </a:r>
            <a:r>
              <a:rPr lang="en-US" baseline="0" dirty="0" smtClean="0"/>
              <a:t> models</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28</a:t>
            </a:fld>
            <a:endParaRPr lang="en-CA"/>
          </a:p>
        </p:txBody>
      </p:sp>
    </p:spTree>
    <p:extLst>
      <p:ext uri="{BB962C8B-B14F-4D97-AF65-F5344CB8AC3E}">
        <p14:creationId xmlns:p14="http://schemas.microsoft.com/office/powerpoint/2010/main" val="2997166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come to caribou. Caribou detections seemed to be best explained by the proportion of lowland habitat, but again, this model was closely followed by models including Treatment with only slightly less weight. </a:t>
            </a:r>
          </a:p>
          <a:p>
            <a:r>
              <a:rPr lang="en-US" baseline="0" dirty="0" smtClean="0"/>
              <a:t>Non-sig. LRT </a:t>
            </a:r>
          </a:p>
        </p:txBody>
      </p:sp>
      <p:sp>
        <p:nvSpPr>
          <p:cNvPr id="4" name="Slide Number Placeholder 3"/>
          <p:cNvSpPr>
            <a:spLocks noGrp="1"/>
          </p:cNvSpPr>
          <p:nvPr>
            <p:ph type="sldNum" sz="quarter" idx="10"/>
          </p:nvPr>
        </p:nvSpPr>
        <p:spPr/>
        <p:txBody>
          <a:bodyPr/>
          <a:lstStyle/>
          <a:p>
            <a:fld id="{E5A9C7D0-227C-4F2B-9323-34839B93BC51}" type="slidenum">
              <a:rPr lang="en-CA" smtClean="0"/>
              <a:t>29</a:t>
            </a:fld>
            <a:endParaRPr lang="en-CA"/>
          </a:p>
        </p:txBody>
      </p:sp>
    </p:spTree>
    <p:extLst>
      <p:ext uri="{BB962C8B-B14F-4D97-AF65-F5344CB8AC3E}">
        <p14:creationId xmlns:p14="http://schemas.microsoft.com/office/powerpoint/2010/main" val="2997166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r>
              <a:rPr lang="en-US" baseline="0" dirty="0" smtClean="0"/>
              <a:t>Moving on to caribou competitors, the top model was again one that included Treatment, lowland habitat and snow, which had significantly more weight attributed to it compared to other models.</a:t>
            </a:r>
          </a:p>
        </p:txBody>
      </p:sp>
      <p:sp>
        <p:nvSpPr>
          <p:cNvPr id="4" name="Slide Number Placeholder 3"/>
          <p:cNvSpPr>
            <a:spLocks noGrp="1"/>
          </p:cNvSpPr>
          <p:nvPr>
            <p:ph type="sldNum" sz="quarter" idx="10"/>
          </p:nvPr>
        </p:nvSpPr>
        <p:spPr/>
        <p:txBody>
          <a:bodyPr/>
          <a:lstStyle/>
          <a:p>
            <a:fld id="{E5A9C7D0-227C-4F2B-9323-34839B93BC51}" type="slidenum">
              <a:rPr lang="en-CA" smtClean="0"/>
              <a:t>30</a:t>
            </a:fld>
            <a:endParaRPr lang="en-CA"/>
          </a:p>
        </p:txBody>
      </p:sp>
    </p:spTree>
    <p:extLst>
      <p:ext uri="{BB962C8B-B14F-4D97-AF65-F5344CB8AC3E}">
        <p14:creationId xmlns:p14="http://schemas.microsoft.com/office/powerpoint/2010/main" val="2997166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2">
                    <a:lumMod val="25000"/>
                  </a:schemeClr>
                </a:solidFill>
              </a:rPr>
              <a:t>Include April – November 2017 deployment data</a:t>
            </a:r>
          </a:p>
          <a:p>
            <a:r>
              <a:rPr lang="en-US" dirty="0" smtClean="0">
                <a:solidFill>
                  <a:schemeClr val="bg2">
                    <a:lumMod val="25000"/>
                  </a:schemeClr>
                </a:solidFill>
              </a:rPr>
              <a:t>Add in additional covariates</a:t>
            </a:r>
          </a:p>
          <a:p>
            <a:pPr lvl="1"/>
            <a:r>
              <a:rPr lang="en-US" dirty="0" smtClean="0">
                <a:solidFill>
                  <a:schemeClr val="bg2">
                    <a:lumMod val="25000"/>
                  </a:schemeClr>
                </a:solidFill>
              </a:rPr>
              <a:t> Area wetness</a:t>
            </a:r>
          </a:p>
          <a:p>
            <a:pPr lvl="1"/>
            <a:r>
              <a:rPr lang="en-US" dirty="0" smtClean="0">
                <a:solidFill>
                  <a:schemeClr val="bg2">
                    <a:lumMod val="25000"/>
                  </a:schemeClr>
                </a:solidFill>
              </a:rPr>
              <a:t> Linear connectivity</a:t>
            </a:r>
          </a:p>
          <a:p>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31</a:t>
            </a:fld>
            <a:endParaRPr lang="en-CA"/>
          </a:p>
        </p:txBody>
      </p:sp>
    </p:spTree>
    <p:extLst>
      <p:ext uri="{BB962C8B-B14F-4D97-AF65-F5344CB8AC3E}">
        <p14:creationId xmlns:p14="http://schemas.microsoft.com/office/powerpoint/2010/main" val="287311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a:t>
            </a:r>
            <a:r>
              <a:rPr lang="en-US" baseline="0" dirty="0" smtClean="0"/>
              <a:t> a number of studies out of the University of Alberta have shown how seismic lines are altering predator- prey dynamics. With an increase in industrial development in the boreal forest, herbivores like white-tailed deer and moose have increased in number and changed their habitat selection, which in turn increases the number of grey wolves. Seismic lines also create movement corridors for predators like wolves and black bears, all of which is bad news for woodland caribou. Caribou are therefore experiencing severe habitat fragmentation from development, as well as increased predation rates via apparent competition with deer and moose.</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E5A9C7D0-227C-4F2B-9323-34839B93BC51}" type="slidenum">
              <a:rPr lang="en-CA" smtClean="0"/>
              <a:t>3</a:t>
            </a:fld>
            <a:endParaRPr lang="en-CA"/>
          </a:p>
        </p:txBody>
      </p:sp>
    </p:spTree>
    <p:extLst>
      <p:ext uri="{BB962C8B-B14F-4D97-AF65-F5344CB8AC3E}">
        <p14:creationId xmlns:p14="http://schemas.microsoft.com/office/powerpoint/2010/main" val="1302952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2">
                    <a:lumMod val="25000"/>
                  </a:schemeClr>
                </a:solidFill>
              </a:rPr>
              <a:t>Include April – November 2017 deployment data</a:t>
            </a:r>
          </a:p>
          <a:p>
            <a:r>
              <a:rPr lang="en-US" dirty="0" smtClean="0">
                <a:solidFill>
                  <a:schemeClr val="bg2">
                    <a:lumMod val="25000"/>
                  </a:schemeClr>
                </a:solidFill>
              </a:rPr>
              <a:t>Add in additional covariates</a:t>
            </a:r>
          </a:p>
          <a:p>
            <a:pPr lvl="1"/>
            <a:r>
              <a:rPr lang="en-US" dirty="0" smtClean="0">
                <a:solidFill>
                  <a:schemeClr val="bg2">
                    <a:lumMod val="25000"/>
                  </a:schemeClr>
                </a:solidFill>
              </a:rPr>
              <a:t> Area wetness</a:t>
            </a:r>
          </a:p>
          <a:p>
            <a:pPr lvl="1"/>
            <a:r>
              <a:rPr lang="en-US" dirty="0" smtClean="0">
                <a:solidFill>
                  <a:schemeClr val="bg2">
                    <a:lumMod val="25000"/>
                  </a:schemeClr>
                </a:solidFill>
              </a:rPr>
              <a:t> Linear connectivity</a:t>
            </a:r>
          </a:p>
          <a:p>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32</a:t>
            </a:fld>
            <a:endParaRPr lang="en-CA"/>
          </a:p>
        </p:txBody>
      </p:sp>
    </p:spTree>
    <p:extLst>
      <p:ext uri="{BB962C8B-B14F-4D97-AF65-F5344CB8AC3E}">
        <p14:creationId xmlns:p14="http://schemas.microsoft.com/office/powerpoint/2010/main" val="287311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As</a:t>
            </a:r>
            <a:r>
              <a:rPr lang="en-US" baseline="0" dirty="0" smtClean="0"/>
              <a:t> many of us know, woodland caribou are protected under SARA, and a robust regulatory framework exists to address threats facing caribou. </a:t>
            </a:r>
          </a:p>
          <a:p>
            <a:pPr defTabSz="931774">
              <a:defRPr/>
            </a:pPr>
            <a:r>
              <a:rPr lang="en-US" baseline="0" dirty="0" smtClean="0"/>
              <a:t>Environment Canada’s 2012 recovery strategy set a minimum habitat threshold of 65% undisturbed habitat, and Alberta’s 2017 draft range plan sets targets for specified line treatments that allow for caribou conservation on a working landscape. This will include restoration of legacy seismic lines to reach that 65% threshold, as well as leaving multi-use corridors for ongoing industry activities.</a:t>
            </a:r>
          </a:p>
          <a:p>
            <a:pPr defTabSz="931774">
              <a:defRPr/>
            </a:pPr>
            <a:r>
              <a:rPr lang="en-US" baseline="0" dirty="0" smtClean="0"/>
              <a:t>What’s important to note about this approach is that it will affect numerous species within the boreal mammal community, not just caribou. In influencing other boreal mammals, there is the potential to mitigate the harmful interactions they have with caribou.</a:t>
            </a:r>
          </a:p>
        </p:txBody>
      </p:sp>
      <p:sp>
        <p:nvSpPr>
          <p:cNvPr id="4" name="Slide Number Placeholder 3"/>
          <p:cNvSpPr>
            <a:spLocks noGrp="1"/>
          </p:cNvSpPr>
          <p:nvPr>
            <p:ph type="sldNum" sz="quarter" idx="10"/>
          </p:nvPr>
        </p:nvSpPr>
        <p:spPr/>
        <p:txBody>
          <a:bodyPr/>
          <a:lstStyle/>
          <a:p>
            <a:fld id="{E5A9C7D0-227C-4F2B-9323-34839B93BC51}" type="slidenum">
              <a:rPr lang="en-CA" smtClean="0"/>
              <a:t>4</a:t>
            </a:fld>
            <a:endParaRPr lang="en-CA"/>
          </a:p>
        </p:txBody>
      </p:sp>
    </p:spTree>
    <p:extLst>
      <p:ext uri="{BB962C8B-B14F-4D97-AF65-F5344CB8AC3E}">
        <p14:creationId xmlns:p14="http://schemas.microsoft.com/office/powerpoint/2010/main" val="84085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This of course, leaves room for a very important research question: does seismic</a:t>
            </a:r>
            <a:r>
              <a:rPr lang="en-US" baseline="0" dirty="0" smtClean="0"/>
              <a:t> line treatment (whether it is restored, regenerating, or used in other ways) actually change line use of large boreal mammals? In particular, I am interested in line use by caribou, predators like wolves and black bears, and caribou competitors like white-tailed deer and moose.</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5</a:t>
            </a:fld>
            <a:endParaRPr lang="en-CA"/>
          </a:p>
        </p:txBody>
      </p:sp>
    </p:spTree>
    <p:extLst>
      <p:ext uri="{BB962C8B-B14F-4D97-AF65-F5344CB8AC3E}">
        <p14:creationId xmlns:p14="http://schemas.microsoft.com/office/powerpoint/2010/main" val="1203265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And</a:t>
            </a:r>
            <a:r>
              <a:rPr lang="en-US" baseline="0" dirty="0" smtClean="0"/>
              <a:t> to investigate this question, I am using remote camera traps, which allow for non-invasive, long term monitoring of multiple species</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6</a:t>
            </a:fld>
            <a:endParaRPr lang="en-CA"/>
          </a:p>
        </p:txBody>
      </p:sp>
    </p:spTree>
    <p:extLst>
      <p:ext uri="{BB962C8B-B14F-4D97-AF65-F5344CB8AC3E}">
        <p14:creationId xmlns:p14="http://schemas.microsoft.com/office/powerpoint/2010/main" val="840855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aseline="0" dirty="0" smtClean="0"/>
              <a:t>We’ve paired with the </a:t>
            </a:r>
            <a:r>
              <a:rPr lang="en-US" baseline="0" dirty="0" err="1" smtClean="0"/>
              <a:t>Algar</a:t>
            </a:r>
            <a:r>
              <a:rPr lang="en-US" baseline="0" dirty="0" smtClean="0"/>
              <a:t> Caribou Habitat Restoration Program, located within the </a:t>
            </a:r>
            <a:r>
              <a:rPr lang="en-US" baseline="0" dirty="0" err="1" smtClean="0"/>
              <a:t>Algar</a:t>
            </a:r>
            <a:r>
              <a:rPr lang="en-US" baseline="0" dirty="0" smtClean="0"/>
              <a:t> caribou herd range on the East Side of the Athabasca River. This program involved restoring seismic lines through site preparation and planting, where they created mounds of rich mineral soil and replanted them with black and white spruce seedlings. This is meant to create movement barriers and facilitate vegetative regeneration of caribou habitat. Restoration was completed between 3-6 years ago, so my research is really looking at the short term effects of restoration on large boreal mammals.</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7</a:t>
            </a:fld>
            <a:endParaRPr lang="en-CA"/>
          </a:p>
        </p:txBody>
      </p:sp>
    </p:spTree>
    <p:extLst>
      <p:ext uri="{BB962C8B-B14F-4D97-AF65-F5344CB8AC3E}">
        <p14:creationId xmlns:p14="http://schemas.microsoft.com/office/powerpoint/2010/main" val="840855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defTabSz="931774">
              <a:defRPr/>
            </a:pPr>
            <a:r>
              <a:rPr lang="en-US" baseline="0" dirty="0" smtClean="0"/>
              <a:t>We currently have 60 camera traps deployed across the </a:t>
            </a:r>
            <a:r>
              <a:rPr lang="en-US" baseline="0" dirty="0" err="1" smtClean="0"/>
              <a:t>Algar</a:t>
            </a:r>
            <a:r>
              <a:rPr lang="en-US" baseline="0" dirty="0" smtClean="0"/>
              <a:t> landscape: the first 24 were deployed in Nov 2015, followed by an additional 36 a year later. There actually 4 different seismic line treatments we look at, as shown by this map of lines and camera locations. There are lines that have undergone site preparation and planting or SPP (shown in purple), lines that were thought to be sufficiently regenerating naturally (shown in green), lines that were left unrestored as controls (shown in yellow), and lines that were set aside for human use (shown in grey). </a:t>
            </a:r>
          </a:p>
        </p:txBody>
      </p:sp>
      <p:sp>
        <p:nvSpPr>
          <p:cNvPr id="4" name="Slide Number Placeholder 3"/>
          <p:cNvSpPr>
            <a:spLocks noGrp="1"/>
          </p:cNvSpPr>
          <p:nvPr>
            <p:ph type="sldNum" sz="quarter" idx="10"/>
          </p:nvPr>
        </p:nvSpPr>
        <p:spPr/>
        <p:txBody>
          <a:bodyPr/>
          <a:lstStyle/>
          <a:p>
            <a:fld id="{E5A9C7D0-227C-4F2B-9323-34839B93BC51}" type="slidenum">
              <a:rPr lang="en-CA" smtClean="0"/>
              <a:t>8</a:t>
            </a:fld>
            <a:endParaRPr lang="en-CA"/>
          </a:p>
        </p:txBody>
      </p:sp>
    </p:spTree>
    <p:extLst>
      <p:ext uri="{BB962C8B-B14F-4D97-AF65-F5344CB8AC3E}">
        <p14:creationId xmlns:p14="http://schemas.microsoft.com/office/powerpoint/2010/main" val="840855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These are</a:t>
            </a:r>
            <a:r>
              <a:rPr lang="en-US" baseline="0" dirty="0" smtClean="0"/>
              <a:t> what the lines look like on the ground. There’s the Control lines that haven’t been replanted but are not regenerating on their own, and Human Use line that are left available for industry and trapping activities.</a:t>
            </a:r>
            <a:endParaRPr lang="en-CA" dirty="0"/>
          </a:p>
        </p:txBody>
      </p:sp>
      <p:sp>
        <p:nvSpPr>
          <p:cNvPr id="4" name="Slide Number Placeholder 3"/>
          <p:cNvSpPr>
            <a:spLocks noGrp="1"/>
          </p:cNvSpPr>
          <p:nvPr>
            <p:ph type="sldNum" sz="quarter" idx="10"/>
          </p:nvPr>
        </p:nvSpPr>
        <p:spPr/>
        <p:txBody>
          <a:bodyPr/>
          <a:lstStyle/>
          <a:p>
            <a:fld id="{E5A9C7D0-227C-4F2B-9323-34839B93BC51}" type="slidenum">
              <a:rPr lang="en-CA" smtClean="0"/>
              <a:t>9</a:t>
            </a:fld>
            <a:endParaRPr lang="en-CA"/>
          </a:p>
        </p:txBody>
      </p:sp>
    </p:spTree>
    <p:extLst>
      <p:ext uri="{BB962C8B-B14F-4D97-AF65-F5344CB8AC3E}">
        <p14:creationId xmlns:p14="http://schemas.microsoft.com/office/powerpoint/2010/main" val="840855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4EE62206-17BB-419D-898E-A6BDEF9E7776}" type="datetime1">
              <a:rPr lang="en-CA" smtClean="0"/>
              <a:t>07/03/2018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B13CD16-4E1B-4F0F-85AE-50DEEDD5544F}" type="slidenum">
              <a:rPr lang="en-CA" smtClean="0"/>
              <a:t>‹#›</a:t>
            </a:fld>
            <a:endParaRPr lang="en-CA"/>
          </a:p>
        </p:txBody>
      </p:sp>
    </p:spTree>
    <p:extLst>
      <p:ext uri="{BB962C8B-B14F-4D97-AF65-F5344CB8AC3E}">
        <p14:creationId xmlns:p14="http://schemas.microsoft.com/office/powerpoint/2010/main" val="110332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AC3157C6-8E59-435D-A96C-87D9F879B7B8}" type="datetime1">
              <a:rPr lang="en-CA" smtClean="0"/>
              <a:t>07/03/2018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B13CD16-4E1B-4F0F-85AE-50DEEDD5544F}" type="slidenum">
              <a:rPr lang="en-CA" smtClean="0"/>
              <a:t>‹#›</a:t>
            </a:fld>
            <a:endParaRPr lang="en-CA"/>
          </a:p>
        </p:txBody>
      </p:sp>
    </p:spTree>
    <p:extLst>
      <p:ext uri="{BB962C8B-B14F-4D97-AF65-F5344CB8AC3E}">
        <p14:creationId xmlns:p14="http://schemas.microsoft.com/office/powerpoint/2010/main" val="109340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C42AFE1B-1412-4731-A36E-FD6CA2669EE0}" type="datetime1">
              <a:rPr lang="en-CA" smtClean="0"/>
              <a:t>07/03/2018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B13CD16-4E1B-4F0F-85AE-50DEEDD5544F}" type="slidenum">
              <a:rPr lang="en-CA" smtClean="0"/>
              <a:t>‹#›</a:t>
            </a:fld>
            <a:endParaRPr lang="en-CA"/>
          </a:p>
        </p:txBody>
      </p:sp>
    </p:spTree>
    <p:extLst>
      <p:ext uri="{BB962C8B-B14F-4D97-AF65-F5344CB8AC3E}">
        <p14:creationId xmlns:p14="http://schemas.microsoft.com/office/powerpoint/2010/main" val="449505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F84500E-7D5C-4231-A399-38508915701E}" type="datetime1">
              <a:rPr lang="en-CA" smtClean="0"/>
              <a:t>07/03/2018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B13CD16-4E1B-4F0F-85AE-50DEEDD5544F}" type="slidenum">
              <a:rPr lang="en-CA" smtClean="0"/>
              <a:t>‹#›</a:t>
            </a:fld>
            <a:endParaRPr lang="en-CA"/>
          </a:p>
        </p:txBody>
      </p:sp>
    </p:spTree>
    <p:extLst>
      <p:ext uri="{BB962C8B-B14F-4D97-AF65-F5344CB8AC3E}">
        <p14:creationId xmlns:p14="http://schemas.microsoft.com/office/powerpoint/2010/main" val="28730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2ADE6C-1A9F-4043-A70B-9E73E7EB14E2}" type="datetime1">
              <a:rPr lang="en-CA" smtClean="0"/>
              <a:t>07/03/2018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B13CD16-4E1B-4F0F-85AE-50DEEDD5544F}" type="slidenum">
              <a:rPr lang="en-CA" smtClean="0"/>
              <a:t>‹#›</a:t>
            </a:fld>
            <a:endParaRPr lang="en-CA"/>
          </a:p>
        </p:txBody>
      </p:sp>
    </p:spTree>
    <p:extLst>
      <p:ext uri="{BB962C8B-B14F-4D97-AF65-F5344CB8AC3E}">
        <p14:creationId xmlns:p14="http://schemas.microsoft.com/office/powerpoint/2010/main" val="3481996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451C27ED-AD03-4EF9-8272-573497C4D106}" type="datetime1">
              <a:rPr lang="en-CA" smtClean="0"/>
              <a:t>07/03/2018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B13CD16-4E1B-4F0F-85AE-50DEEDD5544F}" type="slidenum">
              <a:rPr lang="en-CA" smtClean="0"/>
              <a:t>‹#›</a:t>
            </a:fld>
            <a:endParaRPr lang="en-CA"/>
          </a:p>
        </p:txBody>
      </p:sp>
    </p:spTree>
    <p:extLst>
      <p:ext uri="{BB962C8B-B14F-4D97-AF65-F5344CB8AC3E}">
        <p14:creationId xmlns:p14="http://schemas.microsoft.com/office/powerpoint/2010/main" val="972172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71BB2F4F-34FB-45E9-92E5-EADD60D5CBC8}" type="datetime1">
              <a:rPr lang="en-CA" smtClean="0"/>
              <a:t>07/03/2018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B13CD16-4E1B-4F0F-85AE-50DEEDD5544F}" type="slidenum">
              <a:rPr lang="en-CA" smtClean="0"/>
              <a:t>‹#›</a:t>
            </a:fld>
            <a:endParaRPr lang="en-CA"/>
          </a:p>
        </p:txBody>
      </p:sp>
    </p:spTree>
    <p:extLst>
      <p:ext uri="{BB962C8B-B14F-4D97-AF65-F5344CB8AC3E}">
        <p14:creationId xmlns:p14="http://schemas.microsoft.com/office/powerpoint/2010/main" val="1975740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BAE71CE5-6EBB-4808-9B6D-503F237E3D20}" type="datetime1">
              <a:rPr lang="en-CA" smtClean="0"/>
              <a:t>07/03/2018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B13CD16-4E1B-4F0F-85AE-50DEEDD5544F}" type="slidenum">
              <a:rPr lang="en-CA" smtClean="0"/>
              <a:t>‹#›</a:t>
            </a:fld>
            <a:endParaRPr lang="en-CA"/>
          </a:p>
        </p:txBody>
      </p:sp>
    </p:spTree>
    <p:extLst>
      <p:ext uri="{BB962C8B-B14F-4D97-AF65-F5344CB8AC3E}">
        <p14:creationId xmlns:p14="http://schemas.microsoft.com/office/powerpoint/2010/main" val="67684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57B760-E2BC-4C51-B1CC-C53DD32C52C7}" type="datetime1">
              <a:rPr lang="en-CA" smtClean="0"/>
              <a:t>07/03/2018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B13CD16-4E1B-4F0F-85AE-50DEEDD5544F}" type="slidenum">
              <a:rPr lang="en-CA" smtClean="0"/>
              <a:t>‹#›</a:t>
            </a:fld>
            <a:endParaRPr lang="en-CA"/>
          </a:p>
        </p:txBody>
      </p:sp>
    </p:spTree>
    <p:extLst>
      <p:ext uri="{BB962C8B-B14F-4D97-AF65-F5344CB8AC3E}">
        <p14:creationId xmlns:p14="http://schemas.microsoft.com/office/powerpoint/2010/main" val="3692886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1ABCAD-8A8C-45D7-A812-143EA9B0286B}" type="datetime1">
              <a:rPr lang="en-CA" smtClean="0"/>
              <a:t>07/03/2018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B13CD16-4E1B-4F0F-85AE-50DEEDD5544F}" type="slidenum">
              <a:rPr lang="en-CA" smtClean="0"/>
              <a:t>‹#›</a:t>
            </a:fld>
            <a:endParaRPr lang="en-CA"/>
          </a:p>
        </p:txBody>
      </p:sp>
    </p:spTree>
    <p:extLst>
      <p:ext uri="{BB962C8B-B14F-4D97-AF65-F5344CB8AC3E}">
        <p14:creationId xmlns:p14="http://schemas.microsoft.com/office/powerpoint/2010/main" val="356101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FB4432-AA0F-4E20-86E2-0BD2C5FBF419}" type="datetime1">
              <a:rPr lang="en-CA" smtClean="0"/>
              <a:t>07/03/2018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B13CD16-4E1B-4F0F-85AE-50DEEDD5544F}" type="slidenum">
              <a:rPr lang="en-CA" smtClean="0"/>
              <a:t>‹#›</a:t>
            </a:fld>
            <a:endParaRPr lang="en-CA"/>
          </a:p>
        </p:txBody>
      </p:sp>
    </p:spTree>
    <p:extLst>
      <p:ext uri="{BB962C8B-B14F-4D97-AF65-F5344CB8AC3E}">
        <p14:creationId xmlns:p14="http://schemas.microsoft.com/office/powerpoint/2010/main" val="4233421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alpha val="64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D9AB44-56A7-429E-B3AF-79E822B9D515}" type="datetime1">
              <a:rPr lang="en-CA" smtClean="0"/>
              <a:t>07/03/2018</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13CD16-4E1B-4F0F-85AE-50DEEDD5544F}" type="slidenum">
              <a:rPr lang="en-CA" smtClean="0"/>
              <a:t>‹#›</a:t>
            </a:fld>
            <a:endParaRPr lang="en-CA"/>
          </a:p>
        </p:txBody>
      </p:sp>
    </p:spTree>
    <p:extLst>
      <p:ext uri="{BB962C8B-B14F-4D97-AF65-F5344CB8AC3E}">
        <p14:creationId xmlns:p14="http://schemas.microsoft.com/office/powerpoint/2010/main" val="3102034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jpe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54.jpeg"/><Relationship Id="rId7" Type="http://schemas.openxmlformats.org/officeDocument/2006/relationships/image" Target="../media/image58.jpeg"/><Relationship Id="rId12" Type="http://schemas.openxmlformats.org/officeDocument/2006/relationships/chart" Target="../charts/chart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jpeg"/><Relationship Id="rId11" Type="http://schemas.openxmlformats.org/officeDocument/2006/relationships/chart" Target="../charts/chart6.xml"/><Relationship Id="rId5" Type="http://schemas.openxmlformats.org/officeDocument/2006/relationships/image" Target="../media/image56.jpeg"/><Relationship Id="rId10" Type="http://schemas.openxmlformats.org/officeDocument/2006/relationships/chart" Target="../charts/chart5.xml"/><Relationship Id="rId4" Type="http://schemas.openxmlformats.org/officeDocument/2006/relationships/image" Target="../media/image55.jpeg"/><Relationship Id="rId9" Type="http://schemas.openxmlformats.org/officeDocument/2006/relationships/chart" Target="../charts/char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7249"/>
            <a:ext cx="7772400" cy="1470025"/>
          </a:xfrm>
        </p:spPr>
        <p:txBody>
          <a:bodyPr>
            <a:noAutofit/>
          </a:bodyPr>
          <a:lstStyle/>
          <a:p>
            <a:r>
              <a:rPr lang="en-US" sz="3000" b="1" dirty="0" smtClean="0">
                <a:solidFill>
                  <a:schemeClr val="tx1">
                    <a:lumMod val="75000"/>
                    <a:lumOff val="25000"/>
                  </a:schemeClr>
                </a:solidFill>
                <a:latin typeface="Candara" panose="020E0502030303020204" pitchFamily="34" charset="0"/>
              </a:rPr>
              <a:t>It takes a community: strategies for caribou conservation from a multi-species perspective</a:t>
            </a:r>
            <a:endParaRPr lang="en-CA" sz="3000" b="1" dirty="0">
              <a:solidFill>
                <a:schemeClr val="tx1">
                  <a:lumMod val="75000"/>
                  <a:lumOff val="25000"/>
                </a:schemeClr>
              </a:solidFill>
              <a:latin typeface="Candara" panose="020E0502030303020204" pitchFamily="34" charset="0"/>
            </a:endParaRPr>
          </a:p>
        </p:txBody>
      </p:sp>
      <p:sp>
        <p:nvSpPr>
          <p:cNvPr id="3" name="Subtitle 2"/>
          <p:cNvSpPr>
            <a:spLocks noGrp="1"/>
          </p:cNvSpPr>
          <p:nvPr>
            <p:ph type="subTitle" idx="1"/>
          </p:nvPr>
        </p:nvSpPr>
        <p:spPr>
          <a:xfrm>
            <a:off x="2447764" y="5276800"/>
            <a:ext cx="4248472" cy="888504"/>
          </a:xfrm>
        </p:spPr>
        <p:txBody>
          <a:bodyPr>
            <a:normAutofit/>
          </a:bodyPr>
          <a:lstStyle/>
          <a:p>
            <a:r>
              <a:rPr lang="en-US" sz="2000" b="1" dirty="0" smtClean="0">
                <a:solidFill>
                  <a:schemeClr val="tx1">
                    <a:lumMod val="75000"/>
                    <a:lumOff val="25000"/>
                  </a:schemeClr>
                </a:solidFill>
                <a:latin typeface="Candara" panose="020E0502030303020204" pitchFamily="34" charset="0"/>
              </a:rPr>
              <a:t>Erin Tattersall, Joanna </a:t>
            </a:r>
            <a:r>
              <a:rPr lang="en-US" sz="2000" b="1" dirty="0" err="1" smtClean="0">
                <a:solidFill>
                  <a:schemeClr val="tx1">
                    <a:lumMod val="75000"/>
                    <a:lumOff val="25000"/>
                  </a:schemeClr>
                </a:solidFill>
                <a:latin typeface="Candara" panose="020E0502030303020204" pitchFamily="34" charset="0"/>
              </a:rPr>
              <a:t>Burgar</a:t>
            </a:r>
            <a:r>
              <a:rPr lang="en-US" sz="2000" b="1" dirty="0" smtClean="0">
                <a:solidFill>
                  <a:schemeClr val="tx1">
                    <a:lumMod val="75000"/>
                    <a:lumOff val="25000"/>
                  </a:schemeClr>
                </a:solidFill>
                <a:latin typeface="Candara" panose="020E0502030303020204" pitchFamily="34" charset="0"/>
              </a:rPr>
              <a:t>, Jason Fisher, &amp; Cole Burton</a:t>
            </a:r>
          </a:p>
        </p:txBody>
      </p:sp>
      <p:grpSp>
        <p:nvGrpSpPr>
          <p:cNvPr id="4" name="Group 3"/>
          <p:cNvGrpSpPr/>
          <p:nvPr/>
        </p:nvGrpSpPr>
        <p:grpSpPr>
          <a:xfrm>
            <a:off x="1920301" y="1268760"/>
            <a:ext cx="5303398" cy="3960440"/>
            <a:chOff x="1872000" y="1518047"/>
            <a:chExt cx="5432494" cy="4056846"/>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2000" y="1518047"/>
              <a:ext cx="2700000" cy="2025000"/>
            </a:xfrm>
            <a:prstGeom prst="rect">
              <a:avLst/>
            </a:prstGeom>
            <a:ln w="28575">
              <a:solidFill>
                <a:schemeClr val="tx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2000" y="3549893"/>
              <a:ext cx="2700000" cy="2025000"/>
            </a:xfrm>
            <a:prstGeom prst="rect">
              <a:avLst/>
            </a:prstGeom>
            <a:ln w="28575">
              <a:solidFill>
                <a:schemeClr val="tx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4494" y="1518047"/>
              <a:ext cx="2700000" cy="2025000"/>
            </a:xfrm>
            <a:prstGeom prst="rect">
              <a:avLst/>
            </a:prstGeom>
            <a:ln w="28575">
              <a:solidFill>
                <a:schemeClr val="tx1"/>
              </a:solidFill>
            </a:ln>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4494" y="3549893"/>
              <a:ext cx="2700000" cy="2025000"/>
            </a:xfrm>
            <a:prstGeom prst="rect">
              <a:avLst/>
            </a:prstGeom>
            <a:ln w="28575">
              <a:solidFill>
                <a:schemeClr val="tx1"/>
              </a:solidFill>
            </a:ln>
          </p:spPr>
        </p:pic>
      </p:grpSp>
      <p:sp>
        <p:nvSpPr>
          <p:cNvPr id="9" name="TextBox 8"/>
          <p:cNvSpPr txBox="1"/>
          <p:nvPr/>
        </p:nvSpPr>
        <p:spPr>
          <a:xfrm>
            <a:off x="6554600" y="5805264"/>
            <a:ext cx="2553904" cy="923330"/>
          </a:xfrm>
          <a:prstGeom prst="rect">
            <a:avLst/>
          </a:prstGeom>
          <a:noFill/>
        </p:spPr>
        <p:txBody>
          <a:bodyPr wrap="none" rtlCol="0">
            <a:spAutoFit/>
          </a:bodyPr>
          <a:lstStyle/>
          <a:p>
            <a:pPr algn="r"/>
            <a:r>
              <a:rPr lang="en-US" b="1" dirty="0" smtClean="0">
                <a:solidFill>
                  <a:schemeClr val="tx1">
                    <a:lumMod val="75000"/>
                    <a:lumOff val="25000"/>
                  </a:schemeClr>
                </a:solidFill>
              </a:rPr>
              <a:t>ACTWS, March 2018</a:t>
            </a:r>
          </a:p>
          <a:p>
            <a:pPr algn="r"/>
            <a:r>
              <a:rPr lang="en-US" b="1" dirty="0" smtClean="0">
                <a:solidFill>
                  <a:schemeClr val="tx1">
                    <a:lumMod val="75000"/>
                    <a:lumOff val="25000"/>
                  </a:schemeClr>
                </a:solidFill>
              </a:rPr>
              <a:t>@</a:t>
            </a:r>
            <a:r>
              <a:rPr lang="en-US" b="1" dirty="0" err="1" smtClean="0">
                <a:solidFill>
                  <a:schemeClr val="tx1">
                    <a:lumMod val="75000"/>
                    <a:lumOff val="25000"/>
                  </a:schemeClr>
                </a:solidFill>
              </a:rPr>
              <a:t>erin_tatt</a:t>
            </a:r>
            <a:endParaRPr lang="en-US" b="1" dirty="0" smtClean="0">
              <a:solidFill>
                <a:schemeClr val="tx1">
                  <a:lumMod val="75000"/>
                  <a:lumOff val="25000"/>
                </a:schemeClr>
              </a:solidFill>
            </a:endParaRPr>
          </a:p>
          <a:p>
            <a:pPr algn="r"/>
            <a:r>
              <a:rPr lang="en-US" b="1" dirty="0" smtClean="0">
                <a:solidFill>
                  <a:schemeClr val="tx1">
                    <a:lumMod val="75000"/>
                    <a:lumOff val="25000"/>
                  </a:schemeClr>
                </a:solidFill>
              </a:rPr>
              <a:t>ertattersall@gmail.com</a:t>
            </a: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87208" y="6093296"/>
            <a:ext cx="325152" cy="325152"/>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504" y="6061938"/>
            <a:ext cx="3318282" cy="695788"/>
          </a:xfrm>
          <a:prstGeom prst="rect">
            <a:avLst/>
          </a:prstGeom>
        </p:spPr>
      </p:pic>
    </p:spTree>
    <p:extLst>
      <p:ext uri="{BB962C8B-B14F-4D97-AF65-F5344CB8AC3E}">
        <p14:creationId xmlns:p14="http://schemas.microsoft.com/office/powerpoint/2010/main" val="15205303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4624"/>
            <a:ext cx="8229600" cy="1143000"/>
          </a:xfrm>
        </p:spPr>
        <p:txBody>
          <a:bodyPr>
            <a:noAutofit/>
          </a:bodyPr>
          <a:lstStyle/>
          <a:p>
            <a:r>
              <a:rPr lang="en-US" b="1" dirty="0" smtClean="0">
                <a:solidFill>
                  <a:schemeClr val="tx1">
                    <a:lumMod val="75000"/>
                    <a:lumOff val="25000"/>
                  </a:schemeClr>
                </a:solidFill>
              </a:rPr>
              <a:t>Seismic line treatments</a:t>
            </a:r>
            <a:endParaRPr lang="en-CA"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10</a:t>
            </a:fld>
            <a:endParaRPr lang="en-CA" dirty="0">
              <a:solidFill>
                <a:schemeClr val="tx1">
                  <a:lumMod val="75000"/>
                  <a:lumOff val="25000"/>
                </a:schemeClr>
              </a:solidFill>
            </a:endParaRP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79512" y="1772816"/>
            <a:ext cx="4320480" cy="3240360"/>
          </a:xfrm>
          <a:prstGeom prst="rect">
            <a:avLst/>
          </a:prstGeom>
          <a:ln w="19050">
            <a:solidFill>
              <a:schemeClr val="accent1">
                <a:lumMod val="75000"/>
              </a:schemeClr>
            </a:solidFill>
          </a:ln>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4010" y="1772816"/>
            <a:ext cx="4320479" cy="3240360"/>
          </a:xfrm>
          <a:prstGeom prst="rect">
            <a:avLst/>
          </a:prstGeom>
          <a:ln w="19050">
            <a:solidFill>
              <a:schemeClr val="accent1">
                <a:lumMod val="75000"/>
              </a:schemeClr>
            </a:solidFill>
          </a:ln>
        </p:spPr>
      </p:pic>
      <p:sp>
        <p:nvSpPr>
          <p:cNvPr id="13" name="TextBox 12"/>
          <p:cNvSpPr txBox="1"/>
          <p:nvPr/>
        </p:nvSpPr>
        <p:spPr>
          <a:xfrm>
            <a:off x="1183025" y="5034442"/>
            <a:ext cx="2313454" cy="830997"/>
          </a:xfrm>
          <a:prstGeom prst="rect">
            <a:avLst/>
          </a:prstGeom>
          <a:noFill/>
        </p:spPr>
        <p:txBody>
          <a:bodyPr wrap="none" rtlCol="0">
            <a:spAutoFit/>
          </a:bodyPr>
          <a:lstStyle/>
          <a:p>
            <a:r>
              <a:rPr lang="en-US" sz="2400" dirty="0" smtClean="0">
                <a:solidFill>
                  <a:schemeClr val="tx1">
                    <a:lumMod val="75000"/>
                    <a:lumOff val="25000"/>
                  </a:schemeClr>
                </a:solidFill>
              </a:rPr>
              <a:t>Site Prep + Plant</a:t>
            </a:r>
          </a:p>
          <a:p>
            <a:pPr algn="ctr"/>
            <a:r>
              <a:rPr lang="en-US" sz="2400" dirty="0" smtClean="0">
                <a:solidFill>
                  <a:schemeClr val="tx1">
                    <a:lumMod val="75000"/>
                    <a:lumOff val="25000"/>
                  </a:schemeClr>
                </a:solidFill>
              </a:rPr>
              <a:t>(SPP)</a:t>
            </a:r>
            <a:endParaRPr lang="en-CA" sz="2400" dirty="0">
              <a:solidFill>
                <a:schemeClr val="tx1">
                  <a:lumMod val="75000"/>
                  <a:lumOff val="25000"/>
                </a:schemeClr>
              </a:solidFill>
            </a:endParaRPr>
          </a:p>
        </p:txBody>
      </p:sp>
      <p:sp>
        <p:nvSpPr>
          <p:cNvPr id="14" name="TextBox 13"/>
          <p:cNvSpPr txBox="1"/>
          <p:nvPr/>
        </p:nvSpPr>
        <p:spPr>
          <a:xfrm>
            <a:off x="5349364" y="5013176"/>
            <a:ext cx="2986715" cy="830997"/>
          </a:xfrm>
          <a:prstGeom prst="rect">
            <a:avLst/>
          </a:prstGeom>
          <a:noFill/>
        </p:spPr>
        <p:txBody>
          <a:bodyPr wrap="none" rtlCol="0">
            <a:spAutoFit/>
          </a:bodyPr>
          <a:lstStyle/>
          <a:p>
            <a:pPr algn="ctr"/>
            <a:r>
              <a:rPr lang="en-US" sz="2400" dirty="0" smtClean="0">
                <a:solidFill>
                  <a:schemeClr val="tx1">
                    <a:lumMod val="75000"/>
                    <a:lumOff val="25000"/>
                  </a:schemeClr>
                </a:solidFill>
              </a:rPr>
              <a:t>Natural Regeneration</a:t>
            </a:r>
          </a:p>
          <a:p>
            <a:pPr algn="ctr"/>
            <a:r>
              <a:rPr lang="en-US" sz="2400" dirty="0" smtClean="0">
                <a:solidFill>
                  <a:schemeClr val="tx1">
                    <a:lumMod val="75000"/>
                    <a:lumOff val="25000"/>
                  </a:schemeClr>
                </a:solidFill>
              </a:rPr>
              <a:t>(</a:t>
            </a:r>
            <a:r>
              <a:rPr lang="en-US" sz="2400" dirty="0" err="1" smtClean="0">
                <a:solidFill>
                  <a:schemeClr val="tx1">
                    <a:lumMod val="75000"/>
                    <a:lumOff val="25000"/>
                  </a:schemeClr>
                </a:solidFill>
              </a:rPr>
              <a:t>NatRegen</a:t>
            </a:r>
            <a:r>
              <a:rPr lang="en-US" sz="2400" dirty="0" smtClean="0">
                <a:solidFill>
                  <a:schemeClr val="tx1">
                    <a:lumMod val="75000"/>
                    <a:lumOff val="25000"/>
                  </a:schemeClr>
                </a:solidFill>
              </a:rPr>
              <a:t>)</a:t>
            </a:r>
            <a:endParaRPr lang="en-CA" sz="2400" dirty="0">
              <a:solidFill>
                <a:schemeClr val="tx1">
                  <a:lumMod val="75000"/>
                  <a:lumOff val="25000"/>
                </a:schemeClr>
              </a:solidFill>
            </a:endParaRPr>
          </a:p>
        </p:txBody>
      </p:sp>
    </p:spTree>
    <p:extLst>
      <p:ext uri="{BB962C8B-B14F-4D97-AF65-F5344CB8AC3E}">
        <p14:creationId xmlns:p14="http://schemas.microsoft.com/office/powerpoint/2010/main" val="32752079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384"/>
            <a:ext cx="8229600" cy="1143000"/>
          </a:xfrm>
        </p:spPr>
        <p:txBody>
          <a:bodyPr>
            <a:normAutofit/>
          </a:bodyPr>
          <a:lstStyle/>
          <a:p>
            <a:r>
              <a:rPr lang="en-US" sz="3200" b="1" dirty="0" smtClean="0">
                <a:solidFill>
                  <a:schemeClr val="tx1">
                    <a:lumMod val="75000"/>
                    <a:lumOff val="25000"/>
                  </a:schemeClr>
                </a:solidFill>
              </a:rPr>
              <a:t>Hypotheses: </a:t>
            </a:r>
            <a:br>
              <a:rPr lang="en-US" sz="3200" b="1" dirty="0" smtClean="0">
                <a:solidFill>
                  <a:schemeClr val="tx1">
                    <a:lumMod val="75000"/>
                    <a:lumOff val="25000"/>
                  </a:schemeClr>
                </a:solidFill>
              </a:rPr>
            </a:br>
            <a:r>
              <a:rPr lang="en-US" sz="3200" b="1" dirty="0" smtClean="0">
                <a:solidFill>
                  <a:schemeClr val="tx1">
                    <a:lumMod val="75000"/>
                    <a:lumOff val="25000"/>
                  </a:schemeClr>
                </a:solidFill>
              </a:rPr>
              <a:t>responses to treatment</a:t>
            </a:r>
            <a:endParaRPr lang="en-CA" sz="3200"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11</a:t>
            </a:fld>
            <a:endParaRPr lang="en-CA" dirty="0">
              <a:solidFill>
                <a:schemeClr val="tx1">
                  <a:lumMod val="75000"/>
                  <a:lumOff val="25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692888"/>
            <a:ext cx="2304000" cy="1728000"/>
          </a:xfrm>
          <a:prstGeom prst="rect">
            <a:avLst/>
          </a:prstGeom>
          <a:ln w="19050">
            <a:solidFill>
              <a:schemeClr val="accent1">
                <a:lumMod val="75000"/>
              </a:schemeClr>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60" y="4725336"/>
            <a:ext cx="2304000" cy="1728000"/>
          </a:xfrm>
          <a:prstGeom prst="rect">
            <a:avLst/>
          </a:prstGeom>
          <a:ln w="19050">
            <a:solidFill>
              <a:schemeClr val="accent1">
                <a:lumMod val="75000"/>
              </a:schemeClr>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496" y="764896"/>
            <a:ext cx="2304000" cy="1728000"/>
          </a:xfrm>
          <a:prstGeom prst="rect">
            <a:avLst/>
          </a:prstGeom>
          <a:ln w="19050">
            <a:solidFill>
              <a:schemeClr val="accent1">
                <a:lumMod val="75000"/>
              </a:schemeClr>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2496" y="4725336"/>
            <a:ext cx="2304000" cy="1728000"/>
          </a:xfrm>
          <a:prstGeom prst="rect">
            <a:avLst/>
          </a:prstGeom>
          <a:ln w="19050">
            <a:solidFill>
              <a:schemeClr val="accent1">
                <a:lumMod val="75000"/>
              </a:schemeClr>
            </a:solidFill>
          </a:ln>
        </p:spPr>
      </p:pic>
      <p:graphicFrame>
        <p:nvGraphicFramePr>
          <p:cNvPr id="14" name="Chart 13"/>
          <p:cNvGraphicFramePr>
            <a:graphicFrameLocks/>
          </p:cNvGraphicFramePr>
          <p:nvPr>
            <p:extLst>
              <p:ext uri="{D42A27DB-BD31-4B8C-83A1-F6EECF244321}">
                <p14:modId xmlns:p14="http://schemas.microsoft.com/office/powerpoint/2010/main" val="51188072"/>
              </p:ext>
            </p:extLst>
          </p:nvPr>
        </p:nvGraphicFramePr>
        <p:xfrm>
          <a:off x="1648119" y="1844824"/>
          <a:ext cx="5847762" cy="36004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81387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384"/>
            <a:ext cx="8229600" cy="1143000"/>
          </a:xfrm>
        </p:spPr>
        <p:txBody>
          <a:bodyPr>
            <a:normAutofit/>
          </a:bodyPr>
          <a:lstStyle/>
          <a:p>
            <a:r>
              <a:rPr lang="en-US" sz="3200" b="1" dirty="0">
                <a:solidFill>
                  <a:schemeClr val="tx1">
                    <a:lumMod val="75000"/>
                    <a:lumOff val="25000"/>
                  </a:schemeClr>
                </a:solidFill>
              </a:rPr>
              <a:t>Hypotheses: </a:t>
            </a:r>
            <a:br>
              <a:rPr lang="en-US" sz="3200" b="1" dirty="0">
                <a:solidFill>
                  <a:schemeClr val="tx1">
                    <a:lumMod val="75000"/>
                    <a:lumOff val="25000"/>
                  </a:schemeClr>
                </a:solidFill>
              </a:rPr>
            </a:br>
            <a:r>
              <a:rPr lang="en-US" sz="3200" b="1" dirty="0">
                <a:solidFill>
                  <a:schemeClr val="tx1">
                    <a:lumMod val="75000"/>
                    <a:lumOff val="25000"/>
                  </a:schemeClr>
                </a:solidFill>
              </a:rPr>
              <a:t>responses to treatment</a:t>
            </a:r>
            <a:endParaRPr lang="en-CA" sz="3200"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12</a:t>
            </a:fld>
            <a:endParaRPr lang="en-CA" dirty="0">
              <a:solidFill>
                <a:schemeClr val="tx1">
                  <a:lumMod val="75000"/>
                  <a:lumOff val="25000"/>
                </a:schemeClr>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991" y="1665024"/>
            <a:ext cx="2640000" cy="1980000"/>
          </a:xfrm>
          <a:prstGeom prst="rect">
            <a:avLst/>
          </a:prstGeom>
          <a:ln w="19050">
            <a:solidFill>
              <a:schemeClr val="accent1">
                <a:lumMod val="75000"/>
              </a:schemeClr>
            </a:solidFill>
          </a:ln>
        </p:spPr>
      </p:pic>
      <p:graphicFrame>
        <p:nvGraphicFramePr>
          <p:cNvPr id="11" name="Chart 10"/>
          <p:cNvGraphicFramePr>
            <a:graphicFrameLocks/>
          </p:cNvGraphicFramePr>
          <p:nvPr>
            <p:extLst>
              <p:ext uri="{D42A27DB-BD31-4B8C-83A1-F6EECF244321}">
                <p14:modId xmlns:p14="http://schemas.microsoft.com/office/powerpoint/2010/main" val="139393350"/>
              </p:ext>
            </p:extLst>
          </p:nvPr>
        </p:nvGraphicFramePr>
        <p:xfrm>
          <a:off x="3419872" y="1628800"/>
          <a:ext cx="5520791" cy="367200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83062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US" b="1" dirty="0" smtClean="0">
                <a:solidFill>
                  <a:schemeClr val="tx1">
                    <a:lumMod val="75000"/>
                    <a:lumOff val="25000"/>
                  </a:schemeClr>
                </a:solidFill>
              </a:rPr>
              <a:t>Analytical approach</a:t>
            </a:r>
            <a:endParaRPr lang="en-CA" b="1" dirty="0">
              <a:solidFill>
                <a:schemeClr val="tx1">
                  <a:lumMod val="75000"/>
                  <a:lumOff val="25000"/>
                </a:schemeClr>
              </a:solidFill>
            </a:endParaRPr>
          </a:p>
        </p:txBody>
      </p:sp>
      <p:sp>
        <p:nvSpPr>
          <p:cNvPr id="3" name="Content Placeholder 2"/>
          <p:cNvSpPr>
            <a:spLocks noGrp="1"/>
          </p:cNvSpPr>
          <p:nvPr>
            <p:ph idx="1"/>
          </p:nvPr>
        </p:nvSpPr>
        <p:spPr>
          <a:xfrm>
            <a:off x="395536" y="1340768"/>
            <a:ext cx="8229600" cy="4525963"/>
          </a:xfrm>
        </p:spPr>
        <p:txBody>
          <a:bodyPr>
            <a:normAutofit fontScale="25000" lnSpcReduction="20000"/>
          </a:bodyPr>
          <a:lstStyle/>
          <a:p>
            <a:pPr marL="0" indent="0">
              <a:buNone/>
            </a:pPr>
            <a:r>
              <a:rPr lang="en-US" sz="9600" dirty="0" smtClean="0">
                <a:solidFill>
                  <a:schemeClr val="tx2">
                    <a:lumMod val="75000"/>
                  </a:schemeClr>
                </a:solidFill>
              </a:rPr>
              <a:t>Zero Inflated Generalized Linear </a:t>
            </a:r>
            <a:r>
              <a:rPr lang="en-US" sz="9600" dirty="0">
                <a:solidFill>
                  <a:schemeClr val="tx2">
                    <a:lumMod val="75000"/>
                  </a:schemeClr>
                </a:solidFill>
              </a:rPr>
              <a:t>M</a:t>
            </a:r>
            <a:r>
              <a:rPr lang="en-US" sz="9600" dirty="0" smtClean="0">
                <a:solidFill>
                  <a:schemeClr val="tx2">
                    <a:lumMod val="75000"/>
                  </a:schemeClr>
                </a:solidFill>
              </a:rPr>
              <a:t>ixed </a:t>
            </a:r>
            <a:r>
              <a:rPr lang="en-US" sz="9600" dirty="0">
                <a:solidFill>
                  <a:schemeClr val="tx2">
                    <a:lumMod val="75000"/>
                  </a:schemeClr>
                </a:solidFill>
              </a:rPr>
              <a:t>M</a:t>
            </a:r>
            <a:r>
              <a:rPr lang="en-US" sz="9600" dirty="0" smtClean="0">
                <a:solidFill>
                  <a:schemeClr val="tx2">
                    <a:lumMod val="75000"/>
                  </a:schemeClr>
                </a:solidFill>
              </a:rPr>
              <a:t>odels</a:t>
            </a:r>
          </a:p>
          <a:p>
            <a:pPr marL="0" indent="0">
              <a:lnSpc>
                <a:spcPct val="170000"/>
              </a:lnSpc>
              <a:buNone/>
            </a:pPr>
            <a:r>
              <a:rPr lang="en-US" sz="8000" dirty="0" smtClean="0">
                <a:solidFill>
                  <a:schemeClr val="tx2">
                    <a:lumMod val="75000"/>
                  </a:schemeClr>
                </a:solidFill>
                <a:latin typeface="+mj-lt"/>
                <a:cs typeface="Courier New" panose="02070309020205020404" pitchFamily="49" charset="0"/>
              </a:rPr>
              <a:t>monthly species detection rate </a:t>
            </a:r>
            <a:r>
              <a:rPr lang="en-US" sz="8000" dirty="0" smtClean="0">
                <a:solidFill>
                  <a:schemeClr val="tx2">
                    <a:lumMod val="75000"/>
                  </a:schemeClr>
                </a:solidFill>
                <a:latin typeface="Courier New" panose="02070309020205020404" pitchFamily="49" charset="0"/>
                <a:cs typeface="Courier New" panose="02070309020205020404" pitchFamily="49" charset="0"/>
              </a:rPr>
              <a:t>~ </a:t>
            </a:r>
            <a:r>
              <a:rPr lang="en-US" sz="8000" b="1" dirty="0">
                <a:solidFill>
                  <a:schemeClr val="bg2">
                    <a:lumMod val="25000"/>
                  </a:schemeClr>
                </a:solidFill>
              </a:rPr>
              <a:t>β</a:t>
            </a:r>
            <a:r>
              <a:rPr lang="en-CA" sz="8000" b="1" baseline="-25000" dirty="0" smtClean="0">
                <a:solidFill>
                  <a:schemeClr val="bg2">
                    <a:lumMod val="25000"/>
                  </a:schemeClr>
                </a:solidFill>
              </a:rPr>
              <a:t>0</a:t>
            </a:r>
            <a:r>
              <a:rPr lang="en-CA" sz="8000" b="1" dirty="0" smtClean="0">
                <a:solidFill>
                  <a:schemeClr val="bg2">
                    <a:lumMod val="25000"/>
                  </a:schemeClr>
                </a:solidFill>
              </a:rPr>
              <a:t> </a:t>
            </a:r>
          </a:p>
          <a:p>
            <a:pPr marL="0" indent="0">
              <a:lnSpc>
                <a:spcPct val="170000"/>
              </a:lnSpc>
              <a:buNone/>
            </a:pPr>
            <a:r>
              <a:rPr lang="en-CA" sz="8000" b="1" baseline="-25000" dirty="0">
                <a:solidFill>
                  <a:schemeClr val="bg2">
                    <a:lumMod val="25000"/>
                  </a:schemeClr>
                </a:solidFill>
              </a:rPr>
              <a:t>	</a:t>
            </a:r>
            <a:r>
              <a:rPr lang="en-CA" sz="8000" b="1" baseline="-25000" dirty="0" smtClean="0">
                <a:solidFill>
                  <a:schemeClr val="bg2">
                    <a:lumMod val="25000"/>
                  </a:schemeClr>
                </a:solidFill>
              </a:rPr>
              <a:t>	</a:t>
            </a:r>
            <a:r>
              <a:rPr lang="en-CA" sz="8000" b="1" baseline="-25000" dirty="0">
                <a:solidFill>
                  <a:schemeClr val="bg2">
                    <a:lumMod val="25000"/>
                  </a:schemeClr>
                </a:solidFill>
              </a:rPr>
              <a:t>	</a:t>
            </a:r>
            <a:r>
              <a:rPr lang="en-CA" sz="8000" b="1" baseline="-25000" dirty="0" smtClean="0">
                <a:solidFill>
                  <a:schemeClr val="bg2">
                    <a:lumMod val="25000"/>
                  </a:schemeClr>
                </a:solidFill>
              </a:rPr>
              <a:t>        	</a:t>
            </a:r>
            <a:r>
              <a:rPr lang="en-CA" sz="8000" b="1" dirty="0" smtClean="0">
                <a:solidFill>
                  <a:schemeClr val="bg2">
                    <a:lumMod val="25000"/>
                  </a:schemeClr>
                </a:solidFill>
              </a:rPr>
              <a:t>+ </a:t>
            </a:r>
            <a:r>
              <a:rPr lang="el-GR" sz="8000" b="1" dirty="0" smtClean="0">
                <a:solidFill>
                  <a:schemeClr val="bg2">
                    <a:lumMod val="25000"/>
                  </a:schemeClr>
                </a:solidFill>
              </a:rPr>
              <a:t>β</a:t>
            </a:r>
            <a:r>
              <a:rPr lang="en-US" sz="8000" b="1" baseline="-25000" dirty="0" smtClean="0">
                <a:solidFill>
                  <a:schemeClr val="bg2">
                    <a:lumMod val="25000"/>
                  </a:schemeClr>
                </a:solidFill>
              </a:rPr>
              <a:t>1 </a:t>
            </a:r>
            <a:r>
              <a:rPr lang="en-US" sz="8000" dirty="0" smtClean="0">
                <a:solidFill>
                  <a:schemeClr val="bg2">
                    <a:lumMod val="25000"/>
                  </a:schemeClr>
                </a:solidFill>
              </a:rPr>
              <a:t>(seismic line treatment)</a:t>
            </a:r>
            <a:r>
              <a:rPr lang="en-US" sz="8000" b="1" baseline="-25000" dirty="0" smtClean="0">
                <a:solidFill>
                  <a:schemeClr val="bg2">
                    <a:lumMod val="25000"/>
                  </a:schemeClr>
                </a:solidFill>
              </a:rPr>
              <a:t>	</a:t>
            </a:r>
            <a:r>
              <a:rPr lang="en-CA" sz="8000" b="1" baseline="-25000" dirty="0">
                <a:solidFill>
                  <a:schemeClr val="bg2">
                    <a:lumMod val="25000"/>
                  </a:schemeClr>
                </a:solidFill>
              </a:rPr>
              <a:t>				</a:t>
            </a:r>
            <a:r>
              <a:rPr lang="en-CA" sz="8000" b="1" dirty="0" smtClean="0">
                <a:solidFill>
                  <a:schemeClr val="bg2">
                    <a:lumMod val="25000"/>
                  </a:schemeClr>
                </a:solidFill>
              </a:rPr>
              <a:t>+ </a:t>
            </a:r>
            <a:r>
              <a:rPr lang="el-GR" sz="8000" b="1" dirty="0" smtClean="0">
                <a:solidFill>
                  <a:schemeClr val="bg2">
                    <a:lumMod val="25000"/>
                  </a:schemeClr>
                </a:solidFill>
              </a:rPr>
              <a:t>β</a:t>
            </a:r>
            <a:r>
              <a:rPr lang="en-US" sz="8000" b="1" baseline="-25000" dirty="0" smtClean="0">
                <a:solidFill>
                  <a:schemeClr val="bg2">
                    <a:lumMod val="25000"/>
                  </a:schemeClr>
                </a:solidFill>
              </a:rPr>
              <a:t>2 </a:t>
            </a:r>
            <a:r>
              <a:rPr lang="en-US" sz="8000" dirty="0" smtClean="0">
                <a:solidFill>
                  <a:schemeClr val="bg2">
                    <a:lumMod val="25000"/>
                  </a:schemeClr>
                </a:solidFill>
              </a:rPr>
              <a:t>(% </a:t>
            </a:r>
            <a:r>
              <a:rPr lang="en-US" sz="8000" dirty="0">
                <a:solidFill>
                  <a:schemeClr val="bg2">
                    <a:lumMod val="25000"/>
                  </a:schemeClr>
                </a:solidFill>
              </a:rPr>
              <a:t>l</a:t>
            </a:r>
            <a:r>
              <a:rPr lang="en-US" sz="8000" dirty="0" smtClean="0">
                <a:solidFill>
                  <a:schemeClr val="bg2">
                    <a:lumMod val="25000"/>
                  </a:schemeClr>
                </a:solidFill>
              </a:rPr>
              <a:t>owland)</a:t>
            </a:r>
            <a:r>
              <a:rPr lang="en-US" sz="8000" b="1" baseline="-25000" dirty="0">
                <a:solidFill>
                  <a:schemeClr val="bg2">
                    <a:lumMod val="25000"/>
                  </a:schemeClr>
                </a:solidFill>
              </a:rPr>
              <a:t>	</a:t>
            </a:r>
            <a:r>
              <a:rPr lang="en-CA" sz="8000" b="1" baseline="-25000" dirty="0">
                <a:solidFill>
                  <a:schemeClr val="bg2">
                    <a:lumMod val="25000"/>
                  </a:schemeClr>
                </a:solidFill>
              </a:rPr>
              <a:t>				</a:t>
            </a:r>
            <a:r>
              <a:rPr lang="en-CA" sz="8000" b="1" baseline="-25000" dirty="0" smtClean="0">
                <a:solidFill>
                  <a:schemeClr val="bg2">
                    <a:lumMod val="25000"/>
                  </a:schemeClr>
                </a:solidFill>
              </a:rPr>
              <a:t>		</a:t>
            </a:r>
            <a:r>
              <a:rPr lang="en-CA" sz="8000" b="1" dirty="0" smtClean="0">
                <a:solidFill>
                  <a:schemeClr val="bg2">
                    <a:lumMod val="25000"/>
                  </a:schemeClr>
                </a:solidFill>
              </a:rPr>
              <a:t>+ </a:t>
            </a:r>
            <a:r>
              <a:rPr lang="el-GR" sz="8000" b="1" dirty="0" smtClean="0">
                <a:solidFill>
                  <a:schemeClr val="bg2">
                    <a:lumMod val="25000"/>
                  </a:schemeClr>
                </a:solidFill>
              </a:rPr>
              <a:t>β</a:t>
            </a:r>
            <a:r>
              <a:rPr lang="en-US" sz="8000" b="1" baseline="-25000" dirty="0" smtClean="0">
                <a:solidFill>
                  <a:schemeClr val="bg2">
                    <a:lumMod val="25000"/>
                  </a:schemeClr>
                </a:solidFill>
              </a:rPr>
              <a:t>3 </a:t>
            </a:r>
            <a:r>
              <a:rPr lang="en-US" sz="8000" dirty="0" smtClean="0">
                <a:solidFill>
                  <a:schemeClr val="bg2">
                    <a:lumMod val="25000"/>
                  </a:schemeClr>
                </a:solidFill>
              </a:rPr>
              <a:t>(snow days per month)</a:t>
            </a:r>
          </a:p>
          <a:p>
            <a:pPr marL="0" indent="0">
              <a:lnSpc>
                <a:spcPct val="170000"/>
              </a:lnSpc>
              <a:buNone/>
            </a:pPr>
            <a:r>
              <a:rPr lang="en-CA" sz="8000" b="1" dirty="0" smtClean="0">
                <a:solidFill>
                  <a:schemeClr val="bg2">
                    <a:lumMod val="25000"/>
                  </a:schemeClr>
                </a:solidFill>
              </a:rPr>
              <a:t>			      	+ </a:t>
            </a:r>
            <a:r>
              <a:rPr lang="el-GR" sz="8000" b="1" dirty="0" smtClean="0">
                <a:solidFill>
                  <a:schemeClr val="bg2">
                    <a:lumMod val="25000"/>
                  </a:schemeClr>
                </a:solidFill>
              </a:rPr>
              <a:t>β</a:t>
            </a:r>
            <a:r>
              <a:rPr lang="en-US" sz="8000" b="1" baseline="-25000" dirty="0" smtClean="0">
                <a:solidFill>
                  <a:schemeClr val="bg2">
                    <a:lumMod val="25000"/>
                  </a:schemeClr>
                </a:solidFill>
              </a:rPr>
              <a:t>4 </a:t>
            </a:r>
            <a:r>
              <a:rPr lang="en-US" sz="8000" dirty="0" smtClean="0">
                <a:solidFill>
                  <a:schemeClr val="bg2">
                    <a:lumMod val="25000"/>
                  </a:schemeClr>
                </a:solidFill>
              </a:rPr>
              <a:t>(vegetation height)</a:t>
            </a:r>
            <a:r>
              <a:rPr lang="en-CA" sz="8000" b="1" baseline="-25000" dirty="0" smtClean="0">
                <a:solidFill>
                  <a:schemeClr val="bg2">
                    <a:lumMod val="25000"/>
                  </a:schemeClr>
                </a:solidFill>
              </a:rPr>
              <a:t> </a:t>
            </a:r>
            <a:r>
              <a:rPr lang="en-CA" sz="8000" b="1" baseline="-25000" dirty="0">
                <a:solidFill>
                  <a:schemeClr val="bg2">
                    <a:lumMod val="25000"/>
                  </a:schemeClr>
                </a:solidFill>
              </a:rPr>
              <a:t>					</a:t>
            </a:r>
            <a:r>
              <a:rPr lang="en-CA" sz="8000" b="1" baseline="-25000" dirty="0" smtClean="0">
                <a:solidFill>
                  <a:schemeClr val="bg2">
                    <a:lumMod val="25000"/>
                  </a:schemeClr>
                </a:solidFill>
              </a:rPr>
              <a:t>	</a:t>
            </a:r>
            <a:r>
              <a:rPr lang="en-CA" sz="8000" b="1" dirty="0" smtClean="0">
                <a:solidFill>
                  <a:schemeClr val="bg2">
                    <a:lumMod val="25000"/>
                  </a:schemeClr>
                </a:solidFill>
              </a:rPr>
              <a:t>+ </a:t>
            </a:r>
            <a:r>
              <a:rPr lang="el-GR" sz="8000" b="1" dirty="0" smtClean="0">
                <a:solidFill>
                  <a:schemeClr val="bg2">
                    <a:lumMod val="25000"/>
                  </a:schemeClr>
                </a:solidFill>
              </a:rPr>
              <a:t>β</a:t>
            </a:r>
            <a:r>
              <a:rPr lang="en-US" sz="8000" b="1" baseline="-25000" dirty="0">
                <a:solidFill>
                  <a:schemeClr val="bg2">
                    <a:lumMod val="25000"/>
                  </a:schemeClr>
                </a:solidFill>
              </a:rPr>
              <a:t>5</a:t>
            </a:r>
            <a:r>
              <a:rPr lang="en-US" sz="8000" b="1" baseline="-25000" dirty="0" smtClean="0">
                <a:solidFill>
                  <a:schemeClr val="bg2">
                    <a:lumMod val="25000"/>
                  </a:schemeClr>
                </a:solidFill>
              </a:rPr>
              <a:t> </a:t>
            </a:r>
            <a:r>
              <a:rPr lang="en-US" sz="8000" dirty="0" smtClean="0">
                <a:solidFill>
                  <a:schemeClr val="bg2">
                    <a:lumMod val="25000"/>
                  </a:schemeClr>
                </a:solidFill>
              </a:rPr>
              <a:t>(seismic line treatment * % lowland)</a:t>
            </a:r>
          </a:p>
          <a:p>
            <a:pPr marL="0" indent="0">
              <a:lnSpc>
                <a:spcPct val="170000"/>
              </a:lnSpc>
              <a:buNone/>
            </a:pPr>
            <a:r>
              <a:rPr lang="en-US" sz="8000" dirty="0">
                <a:solidFill>
                  <a:schemeClr val="bg2">
                    <a:lumMod val="25000"/>
                  </a:schemeClr>
                </a:solidFill>
              </a:rPr>
              <a:t>			</a:t>
            </a:r>
            <a:r>
              <a:rPr lang="en-US" sz="8000" dirty="0" smtClean="0">
                <a:solidFill>
                  <a:schemeClr val="bg2">
                    <a:lumMod val="25000"/>
                  </a:schemeClr>
                </a:solidFill>
              </a:rPr>
              <a:t>     	</a:t>
            </a:r>
            <a:r>
              <a:rPr lang="en-US" sz="8000" b="1" dirty="0" smtClean="0">
                <a:solidFill>
                  <a:schemeClr val="bg2">
                    <a:lumMod val="25000"/>
                  </a:schemeClr>
                </a:solidFill>
              </a:rPr>
              <a:t>+ </a:t>
            </a:r>
            <a:r>
              <a:rPr lang="en-US" sz="8000" dirty="0">
                <a:solidFill>
                  <a:schemeClr val="bg2">
                    <a:lumMod val="25000"/>
                  </a:schemeClr>
                </a:solidFill>
              </a:rPr>
              <a:t>(</a:t>
            </a:r>
            <a:r>
              <a:rPr lang="en-US" sz="8000" dirty="0" smtClean="0">
                <a:solidFill>
                  <a:schemeClr val="bg2">
                    <a:lumMod val="25000"/>
                  </a:schemeClr>
                </a:solidFill>
              </a:rPr>
              <a:t>1|site)</a:t>
            </a:r>
            <a:r>
              <a:rPr lang="en-US" sz="8000" b="1" baseline="-25000" dirty="0">
                <a:solidFill>
                  <a:schemeClr val="bg2">
                    <a:lumMod val="25000"/>
                  </a:schemeClr>
                </a:solidFill>
              </a:rPr>
              <a:t>	</a:t>
            </a:r>
            <a:endParaRPr lang="en-US" sz="8000" b="1" baseline="-25000" dirty="0" smtClean="0">
              <a:solidFill>
                <a:schemeClr val="bg2">
                  <a:lumMod val="25000"/>
                </a:schemeClr>
              </a:solidFill>
            </a:endParaRPr>
          </a:p>
          <a:p>
            <a:pPr marL="0" indent="0">
              <a:lnSpc>
                <a:spcPct val="170000"/>
              </a:lnSpc>
              <a:buNone/>
            </a:pPr>
            <a:r>
              <a:rPr lang="en-US" sz="8000" b="1" baseline="-25000" dirty="0" smtClean="0">
                <a:solidFill>
                  <a:schemeClr val="bg2">
                    <a:lumMod val="25000"/>
                  </a:schemeClr>
                </a:solidFill>
              </a:rPr>
              <a:t>			        	 </a:t>
            </a:r>
            <a:r>
              <a:rPr lang="en-US" sz="8000" b="1" dirty="0" smtClean="0">
                <a:solidFill>
                  <a:schemeClr val="bg2">
                    <a:lumMod val="25000"/>
                  </a:schemeClr>
                </a:solidFill>
              </a:rPr>
              <a:t>+ </a:t>
            </a:r>
            <a:r>
              <a:rPr lang="en-US" sz="8000" dirty="0">
                <a:solidFill>
                  <a:schemeClr val="bg2">
                    <a:lumMod val="25000"/>
                  </a:schemeClr>
                </a:solidFill>
              </a:rPr>
              <a:t>(</a:t>
            </a:r>
            <a:r>
              <a:rPr lang="en-US" sz="8000" dirty="0" smtClean="0">
                <a:solidFill>
                  <a:schemeClr val="bg2">
                    <a:lumMod val="25000"/>
                  </a:schemeClr>
                </a:solidFill>
              </a:rPr>
              <a:t>1|month)</a:t>
            </a:r>
            <a:endParaRPr lang="en-US" sz="8000" b="1" baseline="-25000" dirty="0">
              <a:solidFill>
                <a:schemeClr val="bg2">
                  <a:lumMod val="25000"/>
                </a:schemeClr>
              </a:solidFill>
            </a:endParaRPr>
          </a:p>
          <a:p>
            <a:pPr marL="0" indent="0">
              <a:lnSpc>
                <a:spcPct val="170000"/>
              </a:lnSpc>
              <a:buNone/>
            </a:pPr>
            <a:endParaRPr lang="en-US" sz="3600" dirty="0" smtClean="0">
              <a:solidFill>
                <a:schemeClr val="bg2">
                  <a:lumMod val="25000"/>
                </a:schemeClr>
              </a:solidFill>
            </a:endParaRPr>
          </a:p>
          <a:p>
            <a:pPr marL="0" indent="0">
              <a:lnSpc>
                <a:spcPct val="150000"/>
              </a:lnSpc>
              <a:buNone/>
            </a:pPr>
            <a:r>
              <a:rPr lang="en-US" sz="2000" b="1" baseline="-25000" dirty="0">
                <a:solidFill>
                  <a:schemeClr val="bg2">
                    <a:lumMod val="25000"/>
                  </a:schemeClr>
                </a:solidFill>
              </a:rPr>
              <a:t>	</a:t>
            </a:r>
            <a:r>
              <a:rPr lang="en-US" sz="2000" b="1" baseline="-25000" dirty="0" smtClean="0">
                <a:solidFill>
                  <a:schemeClr val="bg2">
                    <a:lumMod val="25000"/>
                  </a:schemeClr>
                </a:solidFill>
              </a:rPr>
              <a:t>				</a:t>
            </a:r>
            <a:endParaRPr lang="en-CA" sz="2000" dirty="0">
              <a:solidFill>
                <a:schemeClr val="bg2">
                  <a:lumMod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13</a:t>
            </a:fld>
            <a:endParaRPr lang="en-CA" dirty="0">
              <a:solidFill>
                <a:schemeClr val="tx1">
                  <a:lumMod val="75000"/>
                  <a:lumOff val="25000"/>
                </a:schemeClr>
              </a:solidFill>
            </a:endParaRPr>
          </a:p>
        </p:txBody>
      </p:sp>
    </p:spTree>
    <p:extLst>
      <p:ext uri="{BB962C8B-B14F-4D97-AF65-F5344CB8AC3E}">
        <p14:creationId xmlns:p14="http://schemas.microsoft.com/office/powerpoint/2010/main" val="975840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752"/>
            <a:ext cx="9144000" cy="1143000"/>
          </a:xfrm>
        </p:spPr>
        <p:txBody>
          <a:bodyPr>
            <a:noAutofit/>
          </a:bodyPr>
          <a:lstStyle/>
          <a:p>
            <a:r>
              <a:rPr lang="en-US" sz="3200" b="1" dirty="0" smtClean="0">
                <a:solidFill>
                  <a:schemeClr val="tx1">
                    <a:lumMod val="75000"/>
                    <a:lumOff val="25000"/>
                  </a:schemeClr>
                </a:solidFill>
              </a:rPr>
              <a:t>Results: Species detected</a:t>
            </a:r>
            <a:br>
              <a:rPr lang="en-US" sz="3200" b="1" dirty="0" smtClean="0">
                <a:solidFill>
                  <a:schemeClr val="tx1">
                    <a:lumMod val="75000"/>
                    <a:lumOff val="25000"/>
                  </a:schemeClr>
                </a:solidFill>
              </a:rPr>
            </a:br>
            <a:r>
              <a:rPr lang="en-US" sz="2800" dirty="0">
                <a:solidFill>
                  <a:schemeClr val="bg2">
                    <a:lumMod val="25000"/>
                  </a:schemeClr>
                </a:solidFill>
              </a:rPr>
              <a:t>Nov. 2015 – Apr. </a:t>
            </a:r>
            <a:r>
              <a:rPr lang="en-US" sz="2800" dirty="0" smtClean="0">
                <a:solidFill>
                  <a:schemeClr val="bg2">
                    <a:lumMod val="25000"/>
                  </a:schemeClr>
                </a:solidFill>
              </a:rPr>
              <a:t>2017</a:t>
            </a:r>
            <a:endParaRPr lang="en-CA" sz="2800"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14</a:t>
            </a:fld>
            <a:endParaRPr lang="en-CA" dirty="0">
              <a:solidFill>
                <a:schemeClr val="tx1">
                  <a:lumMod val="75000"/>
                  <a:lumOff val="2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924944"/>
            <a:ext cx="5976664" cy="3595019"/>
          </a:xfrm>
          <a:prstGeom prst="rect">
            <a:avLst/>
          </a:prstGeom>
          <a:ln w="28575">
            <a:solidFill>
              <a:schemeClr val="accent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6067" y="3141128"/>
            <a:ext cx="1920000" cy="1440000"/>
          </a:xfrm>
          <a:prstGeom prst="rect">
            <a:avLst/>
          </a:prstGeom>
          <a:ln w="28575">
            <a:solidFill>
              <a:schemeClr val="accent1"/>
            </a:solidFill>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9992" y="1340768"/>
            <a:ext cx="1920000" cy="1440000"/>
          </a:xfrm>
          <a:prstGeom prst="rect">
            <a:avLst/>
          </a:prstGeom>
          <a:ln w="28575">
            <a:solidFill>
              <a:schemeClr val="accent1"/>
            </a:solidFill>
          </a:ln>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1760" y="1340768"/>
            <a:ext cx="1920000" cy="1440000"/>
          </a:xfrm>
          <a:prstGeom prst="rect">
            <a:avLst/>
          </a:prstGeom>
          <a:ln w="28575">
            <a:solidFill>
              <a:schemeClr val="accent1"/>
            </a:solidFill>
          </a:ln>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88224" y="1340768"/>
            <a:ext cx="1920000" cy="1440000"/>
          </a:xfrm>
          <a:prstGeom prst="rect">
            <a:avLst/>
          </a:prstGeom>
          <a:ln w="28575">
            <a:solidFill>
              <a:schemeClr val="accent1"/>
            </a:solidFill>
          </a:ln>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528" y="1340768"/>
            <a:ext cx="1920000" cy="1440000"/>
          </a:xfrm>
          <a:prstGeom prst="rect">
            <a:avLst/>
          </a:prstGeom>
          <a:ln w="28575">
            <a:solidFill>
              <a:schemeClr val="accent1"/>
            </a:solidFill>
          </a:ln>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66067" y="4869160"/>
            <a:ext cx="1920000" cy="1440000"/>
          </a:xfrm>
          <a:prstGeom prst="rect">
            <a:avLst/>
          </a:prstGeom>
          <a:ln w="28575">
            <a:solidFill>
              <a:schemeClr val="accent1"/>
            </a:solidFill>
          </a:ln>
        </p:spPr>
      </p:pic>
      <p:sp>
        <p:nvSpPr>
          <p:cNvPr id="13" name="TextBox 12"/>
          <p:cNvSpPr txBox="1"/>
          <p:nvPr/>
        </p:nvSpPr>
        <p:spPr>
          <a:xfrm>
            <a:off x="1115616" y="5214390"/>
            <a:ext cx="535724" cy="369332"/>
          </a:xfrm>
          <a:prstGeom prst="rect">
            <a:avLst/>
          </a:prstGeom>
          <a:noFill/>
        </p:spPr>
        <p:txBody>
          <a:bodyPr wrap="none" rtlCol="0">
            <a:spAutoFit/>
          </a:bodyPr>
          <a:lstStyle/>
          <a:p>
            <a:r>
              <a:rPr lang="en-US" dirty="0" smtClean="0">
                <a:solidFill>
                  <a:srgbClr val="C00000"/>
                </a:solidFill>
                <a:latin typeface="Calibri" panose="020F0502020204030204" pitchFamily="34" charset="0"/>
              </a:rPr>
              <a:t>343</a:t>
            </a:r>
            <a:endParaRPr lang="en-CA" dirty="0">
              <a:solidFill>
                <a:srgbClr val="C00000"/>
              </a:solidFill>
              <a:latin typeface="Calibri" panose="020F0502020204030204" pitchFamily="34" charset="0"/>
            </a:endParaRPr>
          </a:p>
        </p:txBody>
      </p:sp>
      <p:sp>
        <p:nvSpPr>
          <p:cNvPr id="14" name="TextBox 13"/>
          <p:cNvSpPr txBox="1"/>
          <p:nvPr/>
        </p:nvSpPr>
        <p:spPr>
          <a:xfrm>
            <a:off x="2195736" y="5214390"/>
            <a:ext cx="535724" cy="369332"/>
          </a:xfrm>
          <a:prstGeom prst="rect">
            <a:avLst/>
          </a:prstGeom>
          <a:noFill/>
        </p:spPr>
        <p:txBody>
          <a:bodyPr wrap="none" rtlCol="0">
            <a:spAutoFit/>
          </a:bodyPr>
          <a:lstStyle/>
          <a:p>
            <a:r>
              <a:rPr lang="en-US" dirty="0" smtClean="0">
                <a:solidFill>
                  <a:srgbClr val="C00000"/>
                </a:solidFill>
                <a:latin typeface="Calibri" panose="020F0502020204030204" pitchFamily="34" charset="0"/>
              </a:rPr>
              <a:t>191</a:t>
            </a:r>
            <a:endParaRPr lang="en-CA" dirty="0">
              <a:solidFill>
                <a:srgbClr val="C00000"/>
              </a:solidFill>
              <a:latin typeface="Calibri" panose="020F0502020204030204" pitchFamily="34" charset="0"/>
            </a:endParaRPr>
          </a:p>
        </p:txBody>
      </p:sp>
      <p:sp>
        <p:nvSpPr>
          <p:cNvPr id="15" name="TextBox 14"/>
          <p:cNvSpPr txBox="1"/>
          <p:nvPr/>
        </p:nvSpPr>
        <p:spPr>
          <a:xfrm>
            <a:off x="3244188" y="5214390"/>
            <a:ext cx="535724" cy="369332"/>
          </a:xfrm>
          <a:prstGeom prst="rect">
            <a:avLst/>
          </a:prstGeom>
          <a:noFill/>
        </p:spPr>
        <p:txBody>
          <a:bodyPr wrap="none" rtlCol="0">
            <a:spAutoFit/>
          </a:bodyPr>
          <a:lstStyle/>
          <a:p>
            <a:r>
              <a:rPr lang="en-US" dirty="0" smtClean="0">
                <a:solidFill>
                  <a:srgbClr val="C00000"/>
                </a:solidFill>
                <a:latin typeface="Calibri" panose="020F0502020204030204" pitchFamily="34" charset="0"/>
              </a:rPr>
              <a:t>152</a:t>
            </a:r>
            <a:endParaRPr lang="en-CA" dirty="0">
              <a:solidFill>
                <a:srgbClr val="C00000"/>
              </a:solidFill>
              <a:latin typeface="Calibri" panose="020F0502020204030204" pitchFamily="34" charset="0"/>
            </a:endParaRPr>
          </a:p>
        </p:txBody>
      </p:sp>
      <p:sp>
        <p:nvSpPr>
          <p:cNvPr id="16" name="TextBox 15"/>
          <p:cNvSpPr txBox="1"/>
          <p:nvPr/>
        </p:nvSpPr>
        <p:spPr>
          <a:xfrm>
            <a:off x="4369320" y="5219908"/>
            <a:ext cx="418704" cy="369332"/>
          </a:xfrm>
          <a:prstGeom prst="rect">
            <a:avLst/>
          </a:prstGeom>
          <a:noFill/>
        </p:spPr>
        <p:txBody>
          <a:bodyPr wrap="none" rtlCol="0">
            <a:spAutoFit/>
          </a:bodyPr>
          <a:lstStyle/>
          <a:p>
            <a:r>
              <a:rPr lang="en-US" dirty="0" smtClean="0">
                <a:solidFill>
                  <a:srgbClr val="C00000"/>
                </a:solidFill>
                <a:latin typeface="Calibri" panose="020F0502020204030204" pitchFamily="34" charset="0"/>
              </a:rPr>
              <a:t>77</a:t>
            </a:r>
          </a:p>
        </p:txBody>
      </p:sp>
      <p:sp>
        <p:nvSpPr>
          <p:cNvPr id="17" name="TextBox 16"/>
          <p:cNvSpPr txBox="1"/>
          <p:nvPr/>
        </p:nvSpPr>
        <p:spPr>
          <a:xfrm>
            <a:off x="5449440" y="5219908"/>
            <a:ext cx="418704" cy="369332"/>
          </a:xfrm>
          <a:prstGeom prst="rect">
            <a:avLst/>
          </a:prstGeom>
          <a:noFill/>
        </p:spPr>
        <p:txBody>
          <a:bodyPr wrap="none" rtlCol="0">
            <a:spAutoFit/>
          </a:bodyPr>
          <a:lstStyle/>
          <a:p>
            <a:r>
              <a:rPr lang="en-US" dirty="0" smtClean="0">
                <a:solidFill>
                  <a:srgbClr val="C00000"/>
                </a:solidFill>
                <a:latin typeface="Calibri" panose="020F0502020204030204" pitchFamily="34" charset="0"/>
              </a:rPr>
              <a:t>66</a:t>
            </a:r>
          </a:p>
        </p:txBody>
      </p:sp>
    </p:spTree>
    <p:extLst>
      <p:ext uri="{BB962C8B-B14F-4D97-AF65-F5344CB8AC3E}">
        <p14:creationId xmlns:p14="http://schemas.microsoft.com/office/powerpoint/2010/main" val="2807589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3752"/>
            <a:ext cx="8229600" cy="1143000"/>
          </a:xfrm>
        </p:spPr>
        <p:txBody>
          <a:bodyPr>
            <a:normAutofit fontScale="90000"/>
          </a:bodyPr>
          <a:lstStyle/>
          <a:p>
            <a:r>
              <a:rPr lang="en-US" sz="4000" b="1" dirty="0" smtClean="0">
                <a:solidFill>
                  <a:schemeClr val="tx1">
                    <a:lumMod val="75000"/>
                    <a:lumOff val="25000"/>
                  </a:schemeClr>
                </a:solidFill>
              </a:rPr>
              <a:t>More wolves </a:t>
            </a:r>
            <a:br>
              <a:rPr lang="en-US" sz="4000" b="1" dirty="0" smtClean="0">
                <a:solidFill>
                  <a:schemeClr val="tx1">
                    <a:lumMod val="75000"/>
                    <a:lumOff val="25000"/>
                  </a:schemeClr>
                </a:solidFill>
              </a:rPr>
            </a:br>
            <a:r>
              <a:rPr lang="en-US" sz="4000" b="1" dirty="0" smtClean="0">
                <a:solidFill>
                  <a:schemeClr val="tx1">
                    <a:lumMod val="75000"/>
                    <a:lumOff val="25000"/>
                  </a:schemeClr>
                </a:solidFill>
              </a:rPr>
              <a:t>on human use lines </a:t>
            </a:r>
            <a:endParaRPr lang="en-CA" sz="4000"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15</a:t>
            </a:fld>
            <a:endParaRPr lang="en-CA" dirty="0">
              <a:solidFill>
                <a:schemeClr val="tx1">
                  <a:lumMod val="75000"/>
                  <a:lumOff val="25000"/>
                </a:schemeClr>
              </a:solidFill>
            </a:endParaRPr>
          </a:p>
        </p:txBody>
      </p:sp>
      <p:pic>
        <p:nvPicPr>
          <p:cNvPr id="8" name="Content Placeholder 7"/>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83568" y="1775001"/>
            <a:ext cx="7777658" cy="4678335"/>
          </a:xfrm>
          <a:ln w="28575">
            <a:solidFill>
              <a:schemeClr val="accent1"/>
            </a:solidFill>
          </a:ln>
        </p:spPr>
      </p:pic>
      <p:sp>
        <p:nvSpPr>
          <p:cNvPr id="9" name="TextBox 8"/>
          <p:cNvSpPr txBox="1"/>
          <p:nvPr/>
        </p:nvSpPr>
        <p:spPr>
          <a:xfrm>
            <a:off x="1187624" y="1372706"/>
            <a:ext cx="6923947" cy="400110"/>
          </a:xfrm>
          <a:prstGeom prst="rect">
            <a:avLst/>
          </a:prstGeom>
          <a:noFill/>
        </p:spPr>
        <p:txBody>
          <a:bodyPr wrap="none" rtlCol="0">
            <a:spAutoFit/>
          </a:bodyPr>
          <a:lstStyle/>
          <a:p>
            <a:r>
              <a:rPr lang="en-US" sz="2000" dirty="0" smtClean="0">
                <a:solidFill>
                  <a:schemeClr val="tx1">
                    <a:lumMod val="85000"/>
                    <a:lumOff val="15000"/>
                  </a:schemeClr>
                </a:solidFill>
              </a:rPr>
              <a:t>Wolf ~ Treatment + %Lowland + </a:t>
            </a:r>
            <a:r>
              <a:rPr lang="en-US" sz="2000" dirty="0" err="1" smtClean="0">
                <a:solidFill>
                  <a:schemeClr val="tx1">
                    <a:lumMod val="85000"/>
                    <a:lumOff val="15000"/>
                  </a:schemeClr>
                </a:solidFill>
              </a:rPr>
              <a:t>SnowDays</a:t>
            </a:r>
            <a:r>
              <a:rPr lang="en-US" sz="2000" dirty="0" smtClean="0">
                <a:solidFill>
                  <a:schemeClr val="tx1">
                    <a:lumMod val="85000"/>
                    <a:lumOff val="15000"/>
                  </a:schemeClr>
                </a:solidFill>
              </a:rPr>
              <a:t> + (1|Site) +(1|Month)</a:t>
            </a:r>
            <a:endParaRPr lang="en-CA" sz="2000" dirty="0">
              <a:solidFill>
                <a:schemeClr val="tx1">
                  <a:lumMod val="85000"/>
                  <a:lumOff val="15000"/>
                </a:schemeClr>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7961" t="39602" r="13831" b="2189"/>
          <a:stretch/>
        </p:blipFill>
        <p:spPr>
          <a:xfrm>
            <a:off x="179512" y="188640"/>
            <a:ext cx="1584176" cy="1188132"/>
          </a:xfrm>
          <a:prstGeom prst="rect">
            <a:avLst/>
          </a:prstGeom>
          <a:ln>
            <a:solidFill>
              <a:schemeClr val="accent1"/>
            </a:solidFill>
          </a:ln>
        </p:spPr>
      </p:pic>
    </p:spTree>
    <p:extLst>
      <p:ext uri="{BB962C8B-B14F-4D97-AF65-F5344CB8AC3E}">
        <p14:creationId xmlns:p14="http://schemas.microsoft.com/office/powerpoint/2010/main" val="26636621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579296" cy="1143000"/>
          </a:xfrm>
        </p:spPr>
        <p:txBody>
          <a:bodyPr>
            <a:noAutofit/>
          </a:bodyPr>
          <a:lstStyle/>
          <a:p>
            <a:r>
              <a:rPr lang="en-US" sz="3600" b="1" dirty="0" smtClean="0">
                <a:solidFill>
                  <a:schemeClr val="tx1">
                    <a:lumMod val="75000"/>
                    <a:lumOff val="25000"/>
                  </a:schemeClr>
                </a:solidFill>
              </a:rPr>
              <a:t>More bears on SPP lines</a:t>
            </a:r>
            <a:br>
              <a:rPr lang="en-US" sz="3600" b="1" dirty="0" smtClean="0">
                <a:solidFill>
                  <a:schemeClr val="tx1">
                    <a:lumMod val="75000"/>
                    <a:lumOff val="25000"/>
                  </a:schemeClr>
                </a:solidFill>
              </a:rPr>
            </a:br>
            <a:r>
              <a:rPr lang="en-US" sz="2800" dirty="0" smtClean="0">
                <a:solidFill>
                  <a:schemeClr val="tx1">
                    <a:lumMod val="75000"/>
                    <a:lumOff val="25000"/>
                  </a:schemeClr>
                </a:solidFill>
              </a:rPr>
              <a:t>April - October</a:t>
            </a:r>
            <a:endParaRPr lang="en-CA" sz="28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16</a:t>
            </a:fld>
            <a:endParaRPr lang="en-CA" dirty="0">
              <a:solidFill>
                <a:schemeClr val="tx1">
                  <a:lumMod val="75000"/>
                  <a:lumOff val="25000"/>
                </a:schemeClr>
              </a:solidFill>
            </a:endParaRPr>
          </a:p>
        </p:txBody>
      </p:sp>
      <p:sp>
        <p:nvSpPr>
          <p:cNvPr id="5" name="TextBox 4"/>
          <p:cNvSpPr txBox="1"/>
          <p:nvPr/>
        </p:nvSpPr>
        <p:spPr>
          <a:xfrm>
            <a:off x="1025763" y="1340768"/>
            <a:ext cx="7074629" cy="677108"/>
          </a:xfrm>
          <a:prstGeom prst="rect">
            <a:avLst/>
          </a:prstGeom>
          <a:noFill/>
        </p:spPr>
        <p:txBody>
          <a:bodyPr wrap="none" rtlCol="0">
            <a:spAutoFit/>
          </a:bodyPr>
          <a:lstStyle/>
          <a:p>
            <a:r>
              <a:rPr lang="en-US" sz="2000" dirty="0" err="1">
                <a:solidFill>
                  <a:schemeClr val="tx1">
                    <a:lumMod val="85000"/>
                    <a:lumOff val="15000"/>
                  </a:schemeClr>
                </a:solidFill>
              </a:rPr>
              <a:t>Blackbear</a:t>
            </a:r>
            <a:r>
              <a:rPr lang="en-US" sz="2000" dirty="0">
                <a:solidFill>
                  <a:schemeClr val="tx1">
                    <a:lumMod val="85000"/>
                    <a:lumOff val="15000"/>
                  </a:schemeClr>
                </a:solidFill>
              </a:rPr>
              <a:t> ~ Treatment + </a:t>
            </a:r>
            <a:r>
              <a:rPr lang="en-US" sz="2000" dirty="0" err="1">
                <a:solidFill>
                  <a:schemeClr val="tx1">
                    <a:lumMod val="85000"/>
                    <a:lumOff val="15000"/>
                  </a:schemeClr>
                </a:solidFill>
              </a:rPr>
              <a:t>VegHt</a:t>
            </a:r>
            <a:r>
              <a:rPr lang="en-US" sz="2000" dirty="0">
                <a:solidFill>
                  <a:schemeClr val="tx1">
                    <a:lumMod val="85000"/>
                    <a:lumOff val="15000"/>
                  </a:schemeClr>
                </a:solidFill>
              </a:rPr>
              <a:t>+ %Lowland + (1|Site) + (1|Month)</a:t>
            </a:r>
          </a:p>
          <a:p>
            <a:endParaRPr lang="en-CA" dirty="0"/>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683568" y="1772816"/>
            <a:ext cx="7779600" cy="4680000"/>
          </a:xfrm>
          <a:prstGeom prst="rect">
            <a:avLst/>
          </a:prstGeom>
          <a:ln w="28575">
            <a:solidFill>
              <a:schemeClr val="accent1"/>
            </a:solidFill>
          </a:ln>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9979" t="5439" r="900" b="5439"/>
          <a:stretch/>
        </p:blipFill>
        <p:spPr>
          <a:xfrm>
            <a:off x="179512" y="188640"/>
            <a:ext cx="1584000" cy="1188000"/>
          </a:xfrm>
          <a:prstGeom prst="rect">
            <a:avLst/>
          </a:prstGeom>
          <a:ln>
            <a:solidFill>
              <a:schemeClr val="accent1"/>
            </a:solidFill>
          </a:ln>
        </p:spPr>
      </p:pic>
    </p:spTree>
    <p:extLst>
      <p:ext uri="{BB962C8B-B14F-4D97-AF65-F5344CB8AC3E}">
        <p14:creationId xmlns:p14="http://schemas.microsoft.com/office/powerpoint/2010/main" val="1791452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Autofit/>
          </a:bodyPr>
          <a:lstStyle/>
          <a:p>
            <a:r>
              <a:rPr lang="en-US" sz="3600" b="1" dirty="0" smtClean="0">
                <a:solidFill>
                  <a:schemeClr val="tx1">
                    <a:lumMod val="75000"/>
                    <a:lumOff val="25000"/>
                  </a:schemeClr>
                </a:solidFill>
              </a:rPr>
              <a:t>More caribou </a:t>
            </a:r>
            <a:br>
              <a:rPr lang="en-US" sz="3600" b="1" dirty="0" smtClean="0">
                <a:solidFill>
                  <a:schemeClr val="tx1">
                    <a:lumMod val="75000"/>
                    <a:lumOff val="25000"/>
                  </a:schemeClr>
                </a:solidFill>
              </a:rPr>
            </a:br>
            <a:r>
              <a:rPr lang="en-US" sz="3600" b="1" dirty="0" smtClean="0">
                <a:solidFill>
                  <a:schemeClr val="tx1">
                    <a:lumMod val="75000"/>
                    <a:lumOff val="25000"/>
                  </a:schemeClr>
                </a:solidFill>
              </a:rPr>
              <a:t>in lowland forest</a:t>
            </a:r>
            <a:endParaRPr lang="en-CA" sz="3600" b="1" dirty="0">
              <a:solidFill>
                <a:schemeClr val="tx1">
                  <a:lumMod val="75000"/>
                  <a:lumOff val="25000"/>
                </a:schemeClr>
              </a:solidFill>
            </a:endParaRPr>
          </a:p>
        </p:txBody>
      </p:sp>
      <p:sp>
        <p:nvSpPr>
          <p:cNvPr id="3" name="Content Placeholder 2"/>
          <p:cNvSpPr>
            <a:spLocks noGrp="1"/>
          </p:cNvSpPr>
          <p:nvPr>
            <p:ph idx="1"/>
          </p:nvPr>
        </p:nvSpPr>
        <p:spPr/>
        <p:txBody>
          <a:bodyPr>
            <a:normAutofit/>
          </a:bodyPr>
          <a:lstStyle/>
          <a:p>
            <a:pPr marL="0" indent="0">
              <a:buNone/>
            </a:pPr>
            <a:endParaRPr lang="en-US" dirty="0" smtClean="0">
              <a:solidFill>
                <a:schemeClr val="bg2">
                  <a:lumMod val="25000"/>
                </a:schemeClr>
              </a:solidFill>
            </a:endParaRPr>
          </a:p>
          <a:p>
            <a:pPr marL="0" indent="0">
              <a:buNone/>
            </a:pPr>
            <a:endParaRPr lang="en-US" dirty="0" smtClean="0">
              <a:solidFill>
                <a:schemeClr val="bg2">
                  <a:lumMod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17</a:t>
            </a:fld>
            <a:endParaRPr lang="en-CA" dirty="0">
              <a:solidFill>
                <a:schemeClr val="tx1">
                  <a:lumMod val="75000"/>
                  <a:lumOff val="25000"/>
                </a:schemeClr>
              </a:solidFill>
            </a:endParaRPr>
          </a:p>
        </p:txBody>
      </p:sp>
      <p:sp>
        <p:nvSpPr>
          <p:cNvPr id="5" name="TextBox 4"/>
          <p:cNvSpPr txBox="1"/>
          <p:nvPr/>
        </p:nvSpPr>
        <p:spPr>
          <a:xfrm>
            <a:off x="971600" y="1412776"/>
            <a:ext cx="7365734" cy="677108"/>
          </a:xfrm>
          <a:prstGeom prst="rect">
            <a:avLst/>
          </a:prstGeom>
          <a:noFill/>
        </p:spPr>
        <p:txBody>
          <a:bodyPr wrap="none" rtlCol="0">
            <a:spAutoFit/>
          </a:bodyPr>
          <a:lstStyle/>
          <a:p>
            <a:r>
              <a:rPr lang="en-US" sz="2000" dirty="0" smtClean="0">
                <a:solidFill>
                  <a:schemeClr val="bg2">
                    <a:lumMod val="25000"/>
                  </a:schemeClr>
                </a:solidFill>
              </a:rPr>
              <a:t>Caribou ~ </a:t>
            </a:r>
            <a:r>
              <a:rPr lang="en-US" sz="2000" dirty="0">
                <a:solidFill>
                  <a:schemeClr val="bg2">
                    <a:lumMod val="25000"/>
                  </a:schemeClr>
                </a:solidFill>
              </a:rPr>
              <a:t>Treatment + %Lowland + Snow Days + (1|Site)</a:t>
            </a:r>
            <a:r>
              <a:rPr lang="en-CA" sz="2000" b="1" dirty="0">
                <a:solidFill>
                  <a:schemeClr val="bg2">
                    <a:lumMod val="25000"/>
                  </a:schemeClr>
                </a:solidFill>
              </a:rPr>
              <a:t> </a:t>
            </a:r>
            <a:r>
              <a:rPr lang="en-US" sz="2000" dirty="0">
                <a:solidFill>
                  <a:schemeClr val="bg2">
                    <a:lumMod val="25000"/>
                  </a:schemeClr>
                </a:solidFill>
              </a:rPr>
              <a:t>+ (1|Month)</a:t>
            </a:r>
          </a:p>
          <a:p>
            <a:endParaRPr lang="en-CA" dirty="0"/>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680832" y="1773336"/>
            <a:ext cx="7779600" cy="4680000"/>
          </a:xfrm>
          <a:prstGeom prst="rect">
            <a:avLst/>
          </a:prstGeom>
          <a:ln w="28575">
            <a:solidFill>
              <a:schemeClr val="accent1"/>
            </a:solidFill>
          </a:ln>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4824" t="5413" r="5413" b="5080"/>
          <a:stretch/>
        </p:blipFill>
        <p:spPr>
          <a:xfrm>
            <a:off x="198243" y="188800"/>
            <a:ext cx="1588525" cy="1188000"/>
          </a:xfrm>
          <a:prstGeom prst="rect">
            <a:avLst/>
          </a:prstGeom>
          <a:ln>
            <a:solidFill>
              <a:schemeClr val="accent1"/>
            </a:solidFill>
          </a:ln>
        </p:spPr>
      </p:pic>
    </p:spTree>
    <p:extLst>
      <p:ext uri="{BB962C8B-B14F-4D97-AF65-F5344CB8AC3E}">
        <p14:creationId xmlns:p14="http://schemas.microsoft.com/office/powerpoint/2010/main" val="2742408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Autofit/>
          </a:bodyPr>
          <a:lstStyle/>
          <a:p>
            <a:r>
              <a:rPr lang="en-US" sz="3600" b="1" dirty="0" smtClean="0">
                <a:solidFill>
                  <a:schemeClr val="tx1">
                    <a:lumMod val="75000"/>
                    <a:lumOff val="25000"/>
                  </a:schemeClr>
                </a:solidFill>
              </a:rPr>
              <a:t>Fewer WT deer </a:t>
            </a:r>
            <a:br>
              <a:rPr lang="en-US" sz="3600" b="1" dirty="0" smtClean="0">
                <a:solidFill>
                  <a:schemeClr val="tx1">
                    <a:lumMod val="75000"/>
                    <a:lumOff val="25000"/>
                  </a:schemeClr>
                </a:solidFill>
              </a:rPr>
            </a:br>
            <a:r>
              <a:rPr lang="en-US" sz="3600" b="1" dirty="0" smtClean="0">
                <a:solidFill>
                  <a:schemeClr val="tx1">
                    <a:lumMod val="75000"/>
                    <a:lumOff val="25000"/>
                  </a:schemeClr>
                </a:solidFill>
              </a:rPr>
              <a:t>on regenerating lines</a:t>
            </a:r>
            <a:endParaRPr lang="en-CA" sz="3600"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18</a:t>
            </a:fld>
            <a:endParaRPr lang="en-CA" dirty="0">
              <a:solidFill>
                <a:schemeClr val="tx1">
                  <a:lumMod val="75000"/>
                  <a:lumOff val="25000"/>
                </a:schemeClr>
              </a:solidFill>
            </a:endParaRPr>
          </a:p>
        </p:txBody>
      </p:sp>
      <p:sp>
        <p:nvSpPr>
          <p:cNvPr id="5" name="TextBox 4"/>
          <p:cNvSpPr txBox="1"/>
          <p:nvPr/>
        </p:nvSpPr>
        <p:spPr>
          <a:xfrm>
            <a:off x="827584" y="1383740"/>
            <a:ext cx="7404206" cy="677108"/>
          </a:xfrm>
          <a:prstGeom prst="rect">
            <a:avLst/>
          </a:prstGeom>
          <a:noFill/>
        </p:spPr>
        <p:txBody>
          <a:bodyPr wrap="none" rtlCol="0">
            <a:spAutoFit/>
          </a:bodyPr>
          <a:lstStyle/>
          <a:p>
            <a:r>
              <a:rPr lang="en-US" sz="2000" dirty="0" err="1">
                <a:solidFill>
                  <a:schemeClr val="bg2">
                    <a:lumMod val="25000"/>
                  </a:schemeClr>
                </a:solidFill>
              </a:rPr>
              <a:t>WTDeer</a:t>
            </a:r>
            <a:r>
              <a:rPr lang="en-US" sz="2000" dirty="0">
                <a:solidFill>
                  <a:schemeClr val="bg2">
                    <a:lumMod val="25000"/>
                  </a:schemeClr>
                </a:solidFill>
              </a:rPr>
              <a:t>~ Treatment + %Lowland + Snow Days + (1|Site) + (1|Month)</a:t>
            </a:r>
          </a:p>
          <a:p>
            <a:endParaRPr lang="en-CA" dirty="0"/>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680832" y="1773336"/>
            <a:ext cx="7779600" cy="4680000"/>
          </a:xfrm>
          <a:prstGeom prst="rect">
            <a:avLst/>
          </a:prstGeom>
          <a:ln w="28575">
            <a:solidFill>
              <a:schemeClr val="accent1"/>
            </a:solidFill>
          </a:ln>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4413" t="4412" r="4413" b="4412"/>
          <a:stretch/>
        </p:blipFill>
        <p:spPr>
          <a:xfrm>
            <a:off x="275736" y="260648"/>
            <a:ext cx="1584000" cy="1188000"/>
          </a:xfrm>
          <a:prstGeom prst="rect">
            <a:avLst/>
          </a:prstGeom>
          <a:ln>
            <a:solidFill>
              <a:schemeClr val="accent1"/>
            </a:solidFill>
          </a:ln>
        </p:spPr>
      </p:pic>
    </p:spTree>
    <p:extLst>
      <p:ext uri="{BB962C8B-B14F-4D97-AF65-F5344CB8AC3E}">
        <p14:creationId xmlns:p14="http://schemas.microsoft.com/office/powerpoint/2010/main" val="41596572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Autofit/>
          </a:bodyPr>
          <a:lstStyle/>
          <a:p>
            <a:r>
              <a:rPr lang="en-US" sz="3600" b="1" dirty="0" smtClean="0">
                <a:solidFill>
                  <a:schemeClr val="tx1">
                    <a:lumMod val="75000"/>
                    <a:lumOff val="25000"/>
                  </a:schemeClr>
                </a:solidFill>
              </a:rPr>
              <a:t>Moose: </a:t>
            </a:r>
            <a:br>
              <a:rPr lang="en-US" sz="3600" b="1" dirty="0" smtClean="0">
                <a:solidFill>
                  <a:schemeClr val="tx1">
                    <a:lumMod val="75000"/>
                    <a:lumOff val="25000"/>
                  </a:schemeClr>
                </a:solidFill>
              </a:rPr>
            </a:br>
            <a:r>
              <a:rPr lang="en-US" sz="3600" b="1" dirty="0" smtClean="0">
                <a:solidFill>
                  <a:schemeClr val="tx1">
                    <a:lumMod val="75000"/>
                    <a:lumOff val="25000"/>
                  </a:schemeClr>
                </a:solidFill>
              </a:rPr>
              <a:t>further analyses needed…</a:t>
            </a:r>
            <a:endParaRPr lang="en-CA" sz="3600" b="1" dirty="0">
              <a:solidFill>
                <a:schemeClr val="tx1">
                  <a:lumMod val="75000"/>
                  <a:lumOff val="25000"/>
                </a:schemeClr>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6309186"/>
              </p:ext>
            </p:extLst>
          </p:nvPr>
        </p:nvGraphicFramePr>
        <p:xfrm>
          <a:off x="467544" y="1556792"/>
          <a:ext cx="8229600" cy="4820920"/>
        </p:xfrm>
        <a:graphic>
          <a:graphicData uri="http://schemas.openxmlformats.org/drawingml/2006/table">
            <a:tbl>
              <a:tblPr firstRow="1" bandRow="1">
                <a:tableStyleId>{46F890A9-2807-4EBB-B81D-B2AA78EC7F39}</a:tableStyleId>
              </a:tblPr>
              <a:tblGrid>
                <a:gridCol w="4053136"/>
                <a:gridCol w="936104"/>
                <a:gridCol w="853752"/>
                <a:gridCol w="740688"/>
                <a:gridCol w="1645920"/>
              </a:tblGrid>
              <a:tr h="370840">
                <a:tc>
                  <a:txBody>
                    <a:bodyPr/>
                    <a:lstStyle/>
                    <a:p>
                      <a:r>
                        <a:rPr lang="en-US" dirty="0" smtClean="0">
                          <a:solidFill>
                            <a:sysClr val="windowText" lastClr="000000"/>
                          </a:solidFill>
                          <a:latin typeface="Calibri" panose="020F0502020204030204" pitchFamily="34" charset="0"/>
                        </a:rPr>
                        <a:t>Model</a:t>
                      </a:r>
                      <a:r>
                        <a:rPr lang="en-US" baseline="0" dirty="0" smtClean="0">
                          <a:solidFill>
                            <a:sysClr val="windowText" lastClr="000000"/>
                          </a:solidFill>
                          <a:latin typeface="Calibri" panose="020F0502020204030204" pitchFamily="34" charset="0"/>
                        </a:rPr>
                        <a:t> Name</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dLogLik</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dAIC</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df</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Model weight</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latin typeface="Calibri" panose="020F0502020204030204" pitchFamily="34" charset="0"/>
                        </a:rPr>
                        <a:t>Null </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0.0</a:t>
                      </a:r>
                      <a:endParaRPr lang="en-CA" dirty="0">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0.0</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4</a:t>
                      </a: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0.2889</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latin typeface="Calibri" panose="020F0502020204030204" pitchFamily="34" charset="0"/>
                        </a:rPr>
                        <a:t>VegHt</a:t>
                      </a:r>
                      <a:endParaRPr lang="en-CA" dirty="0" smtClean="0">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0.9</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0.2</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5</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0.2595</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panose="020F0502020204030204" pitchFamily="34" charset="0"/>
                        </a:rPr>
                        <a:t>%Lowland</a:t>
                      </a:r>
                      <a:endParaRPr lang="en-CA" dirty="0" smtClean="0">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0.3</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1.4</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5</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0.1427</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panose="020F0502020204030204" pitchFamily="34" charset="0"/>
                        </a:rPr>
                        <a:t>Snow</a:t>
                      </a:r>
                      <a:endParaRPr lang="en-CA" dirty="0" smtClean="0">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2.0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5</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0.1084</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latin typeface="Calibri" panose="020F0502020204030204" pitchFamily="34" charset="0"/>
                        </a:rPr>
                        <a:t>Treatment + </a:t>
                      </a:r>
                      <a:r>
                        <a:rPr lang="en-US" dirty="0" err="1" smtClean="0">
                          <a:latin typeface="Calibri" panose="020F0502020204030204" pitchFamily="34" charset="0"/>
                        </a:rPr>
                        <a:t>VegHt</a:t>
                      </a:r>
                      <a:endParaRPr lang="en-CA" dirty="0">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2.5</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3.0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8</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0.0645</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latin typeface="Calibri" panose="020F0502020204030204" pitchFamily="34" charset="0"/>
                        </a:rPr>
                        <a:t>Treatment</a:t>
                      </a:r>
                      <a:endParaRPr lang="en-CA" dirty="0">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4.0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7</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0.0385</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latin typeface="Calibri" panose="020F0502020204030204" pitchFamily="34" charset="0"/>
                        </a:rPr>
                        <a:t>Treatment + %Lowland</a:t>
                      </a:r>
                      <a:r>
                        <a:rPr lang="en-US" baseline="0" dirty="0" smtClean="0">
                          <a:latin typeface="Calibri" panose="020F0502020204030204" pitchFamily="34" charset="0"/>
                        </a:rPr>
                        <a:t> + </a:t>
                      </a:r>
                      <a:r>
                        <a:rPr lang="en-US" baseline="0" dirty="0" err="1" smtClean="0">
                          <a:latin typeface="Calibri" panose="020F0502020204030204" pitchFamily="34" charset="0"/>
                        </a:rPr>
                        <a:t>VegHt</a:t>
                      </a:r>
                      <a:endParaRPr lang="en-CA" dirty="0">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3.0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4.1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9</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0.0373</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latin typeface="Calibri" panose="020F0502020204030204" pitchFamily="34" charset="0"/>
                        </a:rPr>
                        <a:t>Treatment + %Lowland</a:t>
                      </a:r>
                      <a:endParaRPr lang="en-CA" dirty="0">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1.2</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5.7</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8</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0.0169</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panose="020F0502020204030204" pitchFamily="34" charset="0"/>
                        </a:rPr>
                        <a:t>Treatment*%Lowland</a:t>
                      </a:r>
                      <a:endParaRPr lang="en-CA" dirty="0" smtClean="0">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4.1</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5.8</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11</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0.0158</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panose="020F0502020204030204" pitchFamily="34" charset="0"/>
                        </a:rPr>
                        <a:t>Treatment + %Lowland + </a:t>
                      </a:r>
                      <a:r>
                        <a:rPr lang="en-US" dirty="0" err="1" smtClean="0">
                          <a:latin typeface="Calibri" panose="020F0502020204030204" pitchFamily="34" charset="0"/>
                        </a:rPr>
                        <a:t>VegHt</a:t>
                      </a:r>
                      <a:r>
                        <a:rPr lang="en-US" dirty="0" smtClean="0">
                          <a:latin typeface="Calibri" panose="020F0502020204030204" pitchFamily="34" charset="0"/>
                        </a:rPr>
                        <a:t> + Snow</a:t>
                      </a:r>
                      <a:endParaRPr lang="en-CA" dirty="0" smtClean="0">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3.0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6.1</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0.0138</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panose="020F0502020204030204" pitchFamily="34" charset="0"/>
                        </a:rPr>
                        <a:t>Treatment + Snow</a:t>
                      </a:r>
                      <a:endParaRPr lang="en-CA" dirty="0" smtClean="0">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7.3</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9</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0.0074</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latin typeface="Calibri" panose="020F0502020204030204" pitchFamily="34" charset="0"/>
                        </a:rPr>
                        <a:t>Treatment</a:t>
                      </a:r>
                      <a:r>
                        <a:rPr lang="en-US" baseline="0" dirty="0" smtClean="0">
                          <a:latin typeface="Calibri" panose="020F0502020204030204" pitchFamily="34" charset="0"/>
                        </a:rPr>
                        <a:t> + %Lowland + Snow</a:t>
                      </a:r>
                      <a:endParaRPr lang="en-CA" dirty="0">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1.2</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7.7</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9</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0.0063</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6762" t="6762" r="6762" b="6762"/>
          <a:stretch/>
        </p:blipFill>
        <p:spPr>
          <a:xfrm>
            <a:off x="275736" y="188640"/>
            <a:ext cx="1584000" cy="1188000"/>
          </a:xfrm>
          <a:prstGeom prst="rect">
            <a:avLst/>
          </a:prstGeom>
          <a:ln>
            <a:solidFill>
              <a:schemeClr val="accent1"/>
            </a:solidFill>
          </a:ln>
        </p:spPr>
      </p:pic>
      <p:sp>
        <p:nvSpPr>
          <p:cNvPr id="5" name="Rectangle 4"/>
          <p:cNvSpPr/>
          <p:nvPr/>
        </p:nvSpPr>
        <p:spPr>
          <a:xfrm>
            <a:off x="488809" y="1917785"/>
            <a:ext cx="8208912" cy="11521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19</a:t>
            </a:fld>
            <a:endParaRPr lang="en-CA" dirty="0">
              <a:solidFill>
                <a:schemeClr val="tx1">
                  <a:lumMod val="75000"/>
                  <a:lumOff val="25000"/>
                </a:schemeClr>
              </a:solidFill>
            </a:endParaRPr>
          </a:p>
        </p:txBody>
      </p:sp>
    </p:spTree>
    <p:extLst>
      <p:ext uri="{BB962C8B-B14F-4D97-AF65-F5344CB8AC3E}">
        <p14:creationId xmlns:p14="http://schemas.microsoft.com/office/powerpoint/2010/main" val="31853571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a:bodyPr>
          <a:lstStyle/>
          <a:p>
            <a:r>
              <a:rPr lang="en-US" b="1" dirty="0" smtClean="0">
                <a:solidFill>
                  <a:schemeClr val="tx1">
                    <a:lumMod val="75000"/>
                    <a:lumOff val="25000"/>
                  </a:schemeClr>
                </a:solidFill>
              </a:rPr>
              <a:t>Alberta’s energy development</a:t>
            </a:r>
            <a:endParaRPr lang="en-CA" b="1" dirty="0">
              <a:solidFill>
                <a:schemeClr val="tx1">
                  <a:lumMod val="75000"/>
                  <a:lumOff val="25000"/>
                </a:schemeClr>
              </a:solidFill>
            </a:endParaRPr>
          </a:p>
        </p:txBody>
      </p:sp>
      <p:sp>
        <p:nvSpPr>
          <p:cNvPr id="5" name="Slide Number Placeholder 4"/>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2</a:t>
            </a:fld>
            <a:endParaRPr lang="en-CA" dirty="0">
              <a:solidFill>
                <a:schemeClr val="tx1">
                  <a:lumMod val="75000"/>
                  <a:lumOff val="25000"/>
                </a:scheme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9" y="1945928"/>
            <a:ext cx="4569718" cy="3427288"/>
          </a:xfrm>
          <a:prstGeom prst="rect">
            <a:avLst/>
          </a:prstGeom>
          <a:ln w="19050">
            <a:solidFill>
              <a:schemeClr val="accent1">
                <a:lumMod val="75000"/>
              </a:schemeClr>
            </a:solidFill>
          </a:ln>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93641" y1="65083" x2="93641" y2="65083"/>
                        <a14:foregroundMark x1="98606" y1="63843" x2="98606" y2="63843"/>
                        <a14:foregroundMark x1="96341" y1="66116" x2="96341" y2="66116"/>
                        <a14:foregroundMark x1="85714" y1="68492" x2="85714" y2="68492"/>
                        <a14:foregroundMark x1="91551" y1="73554" x2="91551" y2="73554"/>
                        <a14:foregroundMark x1="88850" y1="74690" x2="88850" y2="74690"/>
                        <a14:foregroundMark x1="87456" y1="75000" x2="87456" y2="75000"/>
                        <a14:foregroundMark x1="59930" y1="31508" x2="59930" y2="31508"/>
                        <a14:foregroundMark x1="57230" y1="36260" x2="57230" y2="36260"/>
                        <a14:foregroundMark x1="51481" y1="23864" x2="51481" y2="23864"/>
                        <a14:foregroundMark x1="52439" y1="45661" x2="52439" y2="45661"/>
                        <a14:foregroundMark x1="55836" y1="45558" x2="55836" y2="45558"/>
                        <a14:foregroundMark x1="55139" y1="49587" x2="55139" y2="49587"/>
                        <a14:foregroundMark x1="58101" y1="49587" x2="58101" y2="49587"/>
                        <a14:foregroundMark x1="35889" y1="32851" x2="35889" y2="32851"/>
                        <a14:foregroundMark x1="41638" y1="35744" x2="41638" y2="35744"/>
                        <a14:foregroundMark x1="33798" y1="36777" x2="33798" y2="36777"/>
                        <a14:foregroundMark x1="26742" y1="22934" x2="26742" y2="22934"/>
                        <a14:foregroundMark x1="43554" y1="24897" x2="43554" y2="24897"/>
                        <a14:foregroundMark x1="40679" y1="27583" x2="40679" y2="27583"/>
                        <a14:foregroundMark x1="47561" y1="20248" x2="47561" y2="20248"/>
                        <a14:foregroundMark x1="47474" y1="12397" x2="47474" y2="12397"/>
                        <a14:foregroundMark x1="43293" y1="11054" x2="43293" y2="11054"/>
                        <a14:foregroundMark x1="41289" y1="14050" x2="41289" y2="14050"/>
                        <a14:foregroundMark x1="41899" y1="15496" x2="41899" y2="15496"/>
                        <a14:foregroundMark x1="42247" y1="17769" x2="42247" y2="17769"/>
                        <a14:foregroundMark x1="42334" y1="20971" x2="42334" y2="20971"/>
                        <a14:foregroundMark x1="39634" y1="19525" x2="39634" y2="19525"/>
                        <a14:foregroundMark x1="35453" y1="20661" x2="35453" y2="20661"/>
                        <a14:foregroundMark x1="35627" y1="18492" x2="35627" y2="18492"/>
                        <a14:foregroundMark x1="34669" y1="14773" x2="34669" y2="14773"/>
                        <a14:foregroundMark x1="38937" y1="13017" x2="38937" y2="13017"/>
                        <a14:foregroundMark x1="31882" y1="15806" x2="31882" y2="15806"/>
                        <a14:foregroundMark x1="2178" y1="62397" x2="2178" y2="62397"/>
                        <a14:foregroundMark x1="2178" y1="64050" x2="2178" y2="64050"/>
                        <a14:foregroundMark x1="6359" y1="74690" x2="6359" y2="74690"/>
                        <a14:foregroundMark x1="18815" y1="29029" x2="18815" y2="29029"/>
                      </a14:backgroundRemoval>
                    </a14:imgEffect>
                  </a14:imgLayer>
                </a14:imgProps>
              </a:ext>
              <a:ext uri="{28A0092B-C50C-407E-A947-70E740481C1C}">
                <a14:useLocalDpi xmlns:a14="http://schemas.microsoft.com/office/drawing/2010/main" val="0"/>
              </a:ext>
            </a:extLst>
          </a:blip>
          <a:stretch>
            <a:fillRect/>
          </a:stretch>
        </p:blipFill>
        <p:spPr>
          <a:xfrm>
            <a:off x="467544" y="1124744"/>
            <a:ext cx="1622560" cy="1368152"/>
          </a:xfrm>
          <a:prstGeom prst="rect">
            <a:avLst/>
          </a:prstGeom>
        </p:spPr>
      </p:pic>
      <p:sp>
        <p:nvSpPr>
          <p:cNvPr id="4" name="TextBox 3"/>
          <p:cNvSpPr txBox="1"/>
          <p:nvPr/>
        </p:nvSpPr>
        <p:spPr>
          <a:xfrm>
            <a:off x="5364088" y="1766746"/>
            <a:ext cx="3240360" cy="3662541"/>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tx1">
                    <a:lumMod val="75000"/>
                    <a:lumOff val="25000"/>
                  </a:schemeClr>
                </a:solidFill>
              </a:rPr>
              <a:t>~170 000 km of linear disturbance in the boreal forest </a:t>
            </a:r>
            <a:r>
              <a:rPr lang="en-US" sz="1000" dirty="0" smtClean="0">
                <a:solidFill>
                  <a:schemeClr val="tx1">
                    <a:lumMod val="75000"/>
                    <a:lumOff val="25000"/>
                  </a:schemeClr>
                </a:solidFill>
              </a:rPr>
              <a:t>(</a:t>
            </a:r>
            <a:r>
              <a:rPr lang="en-US" sz="1000" dirty="0" err="1" smtClean="0">
                <a:solidFill>
                  <a:schemeClr val="tx1">
                    <a:lumMod val="75000"/>
                    <a:lumOff val="25000"/>
                  </a:schemeClr>
                </a:solidFill>
              </a:rPr>
              <a:t>Komers</a:t>
            </a:r>
            <a:r>
              <a:rPr lang="en-US" sz="1000" dirty="0" smtClean="0">
                <a:solidFill>
                  <a:schemeClr val="tx1">
                    <a:lumMod val="75000"/>
                    <a:lumOff val="25000"/>
                  </a:schemeClr>
                </a:solidFill>
              </a:rPr>
              <a:t> &amp; </a:t>
            </a:r>
            <a:r>
              <a:rPr lang="en-US" sz="1000" dirty="0" err="1" smtClean="0">
                <a:solidFill>
                  <a:schemeClr val="tx1">
                    <a:lumMod val="75000"/>
                    <a:lumOff val="25000"/>
                  </a:schemeClr>
                </a:solidFill>
              </a:rPr>
              <a:t>Stanojevic</a:t>
            </a:r>
            <a:r>
              <a:rPr lang="en-US" sz="1000" dirty="0" smtClean="0">
                <a:solidFill>
                  <a:schemeClr val="tx1">
                    <a:lumMod val="75000"/>
                    <a:lumOff val="25000"/>
                  </a:schemeClr>
                </a:solidFill>
              </a:rPr>
              <a:t>, 2013)</a:t>
            </a:r>
          </a:p>
          <a:p>
            <a:endParaRPr lang="en-US" sz="1000" dirty="0" smtClean="0">
              <a:solidFill>
                <a:schemeClr val="tx1">
                  <a:lumMod val="75000"/>
                  <a:lumOff val="25000"/>
                </a:schemeClr>
              </a:solidFill>
            </a:endParaRPr>
          </a:p>
          <a:p>
            <a:pPr marL="285750" indent="-285750">
              <a:buFont typeface="Arial" panose="020B0604020202020204" pitchFamily="34" charset="0"/>
              <a:buChar char="•"/>
            </a:pPr>
            <a:r>
              <a:rPr lang="en-US" sz="2400" dirty="0" smtClean="0">
                <a:solidFill>
                  <a:schemeClr val="tx1">
                    <a:lumMod val="75000"/>
                    <a:lumOff val="25000"/>
                  </a:schemeClr>
                </a:solidFill>
              </a:rPr>
              <a:t>Slow to regenerate in lowland forest areas </a:t>
            </a:r>
            <a:r>
              <a:rPr lang="en-US" sz="1000" dirty="0" smtClean="0">
                <a:solidFill>
                  <a:schemeClr val="tx1">
                    <a:lumMod val="75000"/>
                    <a:lumOff val="25000"/>
                  </a:schemeClr>
                </a:solidFill>
              </a:rPr>
              <a:t>(van </a:t>
            </a:r>
            <a:r>
              <a:rPr lang="en-US" sz="1000" dirty="0" err="1" smtClean="0">
                <a:solidFill>
                  <a:schemeClr val="tx1">
                    <a:lumMod val="75000"/>
                    <a:lumOff val="25000"/>
                  </a:schemeClr>
                </a:solidFill>
              </a:rPr>
              <a:t>Rensen</a:t>
            </a:r>
            <a:r>
              <a:rPr lang="en-US" sz="1000" dirty="0" smtClean="0">
                <a:solidFill>
                  <a:schemeClr val="tx1">
                    <a:lumMod val="75000"/>
                    <a:lumOff val="25000"/>
                  </a:schemeClr>
                </a:solidFill>
              </a:rPr>
              <a:t> et al., 2015)</a:t>
            </a:r>
          </a:p>
          <a:p>
            <a:endParaRPr lang="en-US" sz="1000" dirty="0" smtClean="0">
              <a:solidFill>
                <a:schemeClr val="tx1">
                  <a:lumMod val="75000"/>
                  <a:lumOff val="25000"/>
                </a:schemeClr>
              </a:solidFill>
            </a:endParaRPr>
          </a:p>
          <a:p>
            <a:pPr marL="285750" indent="-285750">
              <a:buFont typeface="Arial" panose="020B0604020202020204" pitchFamily="34" charset="0"/>
              <a:buChar char="•"/>
            </a:pPr>
            <a:r>
              <a:rPr lang="en-US" sz="2400" dirty="0" smtClean="0">
                <a:solidFill>
                  <a:schemeClr val="tx1">
                    <a:lumMod val="75000"/>
                    <a:lumOff val="25000"/>
                  </a:schemeClr>
                </a:solidFill>
              </a:rPr>
              <a:t>Alter configuration of landscape patches </a:t>
            </a:r>
            <a:r>
              <a:rPr lang="en-US" sz="1000" dirty="0" smtClean="0">
                <a:solidFill>
                  <a:schemeClr val="tx1">
                    <a:lumMod val="75000"/>
                    <a:lumOff val="25000"/>
                  </a:schemeClr>
                </a:solidFill>
              </a:rPr>
              <a:t>(</a:t>
            </a:r>
            <a:r>
              <a:rPr lang="en-US" sz="1000" dirty="0" err="1" smtClean="0">
                <a:solidFill>
                  <a:schemeClr val="tx1">
                    <a:lumMod val="75000"/>
                    <a:lumOff val="25000"/>
                  </a:schemeClr>
                </a:solidFill>
              </a:rPr>
              <a:t>Pickell</a:t>
            </a:r>
            <a:r>
              <a:rPr lang="en-US" sz="1000" dirty="0" smtClean="0">
                <a:solidFill>
                  <a:schemeClr val="tx1">
                    <a:lumMod val="75000"/>
                    <a:lumOff val="25000"/>
                  </a:schemeClr>
                </a:solidFill>
              </a:rPr>
              <a:t> et al., 2016)</a:t>
            </a:r>
            <a:endParaRPr lang="en-CA" sz="1000" dirty="0">
              <a:solidFill>
                <a:schemeClr val="tx1">
                  <a:lumMod val="75000"/>
                  <a:lumOff val="25000"/>
                </a:schemeClr>
              </a:solidFill>
            </a:endParaRPr>
          </a:p>
        </p:txBody>
      </p:sp>
    </p:spTree>
    <p:extLst>
      <p:ext uri="{BB962C8B-B14F-4D97-AF65-F5344CB8AC3E}">
        <p14:creationId xmlns:p14="http://schemas.microsoft.com/office/powerpoint/2010/main" val="40141073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US" b="1" dirty="0" smtClean="0">
                <a:solidFill>
                  <a:schemeClr val="tx1">
                    <a:lumMod val="75000"/>
                    <a:lumOff val="25000"/>
                  </a:schemeClr>
                </a:solidFill>
              </a:rPr>
              <a:t>Conclusions</a:t>
            </a:r>
            <a:endParaRPr lang="en-CA"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20</a:t>
            </a:fld>
            <a:endParaRPr lang="en-CA" dirty="0">
              <a:solidFill>
                <a:schemeClr val="tx1">
                  <a:lumMod val="75000"/>
                  <a:lumOff val="25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483966558"/>
              </p:ext>
            </p:extLst>
          </p:nvPr>
        </p:nvGraphicFramePr>
        <p:xfrm>
          <a:off x="1451738" y="908720"/>
          <a:ext cx="6240524" cy="5737183"/>
        </p:xfrm>
        <a:graphic>
          <a:graphicData uri="http://schemas.openxmlformats.org/drawingml/2006/table">
            <a:tbl>
              <a:tblPr firstRow="1" bandRow="1">
                <a:tableStyleId>{5C22544A-7EE6-4342-B048-85BDC9FD1C3A}</a:tableStyleId>
              </a:tblPr>
              <a:tblGrid>
                <a:gridCol w="1512168"/>
                <a:gridCol w="2856148"/>
                <a:gridCol w="1872208"/>
              </a:tblGrid>
              <a:tr h="701111">
                <a:tc>
                  <a:txBody>
                    <a:bodyPr/>
                    <a:lstStyle/>
                    <a:p>
                      <a:r>
                        <a:rPr lang="en-US" sz="2000" b="1" dirty="0" smtClean="0">
                          <a:solidFill>
                            <a:schemeClr val="tx1">
                              <a:lumMod val="85000"/>
                              <a:lumOff val="15000"/>
                            </a:schemeClr>
                          </a:solidFill>
                        </a:rPr>
                        <a:t>Species</a:t>
                      </a:r>
                      <a:endParaRPr lang="en-CA" sz="2000" b="1" dirty="0">
                        <a:solidFill>
                          <a:schemeClr val="tx1">
                            <a:lumMod val="85000"/>
                            <a:lumOff val="15000"/>
                          </a:schemeClr>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2000" b="1" baseline="0" dirty="0" smtClean="0">
                          <a:solidFill>
                            <a:schemeClr val="tx1">
                              <a:lumMod val="85000"/>
                              <a:lumOff val="15000"/>
                            </a:schemeClr>
                          </a:solidFill>
                        </a:rPr>
                        <a:t>Predicted change with regeneration</a:t>
                      </a:r>
                      <a:endParaRPr lang="en-CA" sz="2000" b="1" dirty="0">
                        <a:solidFill>
                          <a:schemeClr val="tx1">
                            <a:lumMod val="85000"/>
                            <a:lumOff val="15000"/>
                          </a:schemeClr>
                        </a:solidFill>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2000" b="1" dirty="0" smtClean="0">
                          <a:solidFill>
                            <a:schemeClr val="tx1">
                              <a:lumMod val="85000"/>
                              <a:lumOff val="15000"/>
                            </a:schemeClr>
                          </a:solidFill>
                        </a:rPr>
                        <a:t>Hypotheses</a:t>
                      </a:r>
                      <a:r>
                        <a:rPr lang="en-US" sz="2000" b="1" baseline="0" dirty="0" smtClean="0">
                          <a:solidFill>
                            <a:schemeClr val="tx1">
                              <a:lumMod val="85000"/>
                              <a:lumOff val="15000"/>
                            </a:schemeClr>
                          </a:solidFill>
                        </a:rPr>
                        <a:t> supported?</a:t>
                      </a:r>
                      <a:endParaRPr lang="en-CA" sz="2000" b="1" dirty="0">
                        <a:solidFill>
                          <a:schemeClr val="tx1">
                            <a:lumMod val="85000"/>
                            <a:lumOff val="15000"/>
                          </a:schemeClr>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1007455">
                <a:tc>
                  <a:txBody>
                    <a:bodyPr/>
                    <a:lstStyle/>
                    <a:p>
                      <a:endParaRPr lang="en-CA" b="1" dirty="0">
                        <a:solidFill>
                          <a:schemeClr val="tx1">
                            <a:lumMod val="85000"/>
                            <a:lumOff val="15000"/>
                          </a:schemeClr>
                        </a:solidFill>
                      </a:endParaRPr>
                    </a:p>
                  </a:txBody>
                  <a:tcP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b="1" dirty="0">
                        <a:solidFill>
                          <a:schemeClr val="tx1">
                            <a:lumMod val="85000"/>
                            <a:lumOff val="15000"/>
                          </a:schemeClr>
                        </a:solidFill>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smtClean="0">
                          <a:solidFill>
                            <a:srgbClr val="0000FF"/>
                          </a:solidFill>
                        </a:rPr>
                        <a:t>Somewhat</a:t>
                      </a:r>
                      <a:endParaRPr lang="en-CA" sz="2400" b="1" dirty="0">
                        <a:solidFill>
                          <a:srgbClr val="0000FF"/>
                        </a:solidFill>
                      </a:endParaRPr>
                    </a:p>
                  </a:txBody>
                  <a:tcPr>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08214">
                <a:tc>
                  <a:txBody>
                    <a:bodyPr/>
                    <a:lstStyle/>
                    <a:p>
                      <a:endParaRPr lang="en-CA" b="1">
                        <a:solidFill>
                          <a:schemeClr val="tx1">
                            <a:lumMod val="85000"/>
                            <a:lumOff val="15000"/>
                          </a:schemeClr>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b="1" dirty="0">
                        <a:solidFill>
                          <a:schemeClr val="tx1">
                            <a:lumMod val="85000"/>
                            <a:lumOff val="1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smtClean="0">
                          <a:solidFill>
                            <a:srgbClr val="C00000"/>
                          </a:solidFill>
                        </a:rPr>
                        <a:t>No</a:t>
                      </a:r>
                      <a:endParaRPr lang="en-CA" sz="2400" b="1" dirty="0">
                        <a:solidFill>
                          <a:srgbClr val="C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08214">
                <a:tc>
                  <a:txBody>
                    <a:bodyPr/>
                    <a:lstStyle/>
                    <a:p>
                      <a:endParaRPr lang="en-CA" b="1">
                        <a:solidFill>
                          <a:schemeClr val="tx1">
                            <a:lumMod val="85000"/>
                            <a:lumOff val="15000"/>
                          </a:schemeClr>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b="1" dirty="0">
                        <a:solidFill>
                          <a:schemeClr val="tx1">
                            <a:lumMod val="85000"/>
                            <a:lumOff val="1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0000FF"/>
                          </a:solidFill>
                        </a:rPr>
                        <a:t>Somewhat</a:t>
                      </a:r>
                      <a:endParaRPr lang="en-CA" sz="2400" b="1" dirty="0" smtClean="0">
                        <a:solidFill>
                          <a:srgbClr val="0000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08214">
                <a:tc>
                  <a:txBody>
                    <a:bodyPr/>
                    <a:lstStyle/>
                    <a:p>
                      <a:endParaRPr lang="en-CA" b="1" dirty="0">
                        <a:solidFill>
                          <a:schemeClr val="tx1">
                            <a:lumMod val="85000"/>
                            <a:lumOff val="15000"/>
                          </a:schemeClr>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b="1" dirty="0">
                        <a:solidFill>
                          <a:schemeClr val="tx1">
                            <a:lumMod val="85000"/>
                            <a:lumOff val="1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smtClean="0">
                          <a:solidFill>
                            <a:srgbClr val="418B3D"/>
                          </a:solidFill>
                        </a:rPr>
                        <a:t>Yes</a:t>
                      </a:r>
                      <a:endParaRPr lang="en-CA" sz="2400" b="1" dirty="0">
                        <a:solidFill>
                          <a:srgbClr val="418B3D"/>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03975">
                <a:tc>
                  <a:txBody>
                    <a:bodyPr/>
                    <a:lstStyle/>
                    <a:p>
                      <a:endParaRPr lang="en-CA" b="1" dirty="0">
                        <a:solidFill>
                          <a:schemeClr val="tx1">
                            <a:lumMod val="85000"/>
                            <a:lumOff val="15000"/>
                          </a:schemeClr>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CA" b="1" dirty="0">
                        <a:solidFill>
                          <a:schemeClr val="tx1">
                            <a:lumMod val="85000"/>
                            <a:lumOff val="1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smtClean="0">
                          <a:solidFill>
                            <a:srgbClr val="C00000"/>
                          </a:solidFill>
                        </a:rPr>
                        <a:t>N0</a:t>
                      </a:r>
                      <a:endParaRPr lang="en-CA" sz="2400" b="1" dirty="0">
                        <a:solidFill>
                          <a:srgbClr val="C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pSp>
        <p:nvGrpSpPr>
          <p:cNvPr id="13" name="Group 12"/>
          <p:cNvGrpSpPr/>
          <p:nvPr/>
        </p:nvGrpSpPr>
        <p:grpSpPr>
          <a:xfrm>
            <a:off x="1590242" y="1712295"/>
            <a:ext cx="1181558" cy="4885057"/>
            <a:chOff x="1043608" y="1712295"/>
            <a:chExt cx="1181558" cy="4885057"/>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030" y="2709016"/>
              <a:ext cx="1152000" cy="864000"/>
            </a:xfrm>
            <a:prstGeom prst="rect">
              <a:avLst/>
            </a:prstGeom>
            <a:ln w="19050">
              <a:solidFill>
                <a:schemeClr val="accent1">
                  <a:lumMod val="75000"/>
                </a:schemeClr>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608" y="4725240"/>
              <a:ext cx="1152000" cy="864000"/>
            </a:xfrm>
            <a:prstGeom prst="rect">
              <a:avLst/>
            </a:prstGeom>
            <a:ln w="19050">
              <a:solidFill>
                <a:schemeClr val="accent1">
                  <a:lumMod val="75000"/>
                </a:schemeClr>
              </a:solidFill>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9030" y="5733352"/>
              <a:ext cx="1152000" cy="864000"/>
            </a:xfrm>
            <a:prstGeom prst="rect">
              <a:avLst/>
            </a:prstGeom>
            <a:ln w="19050">
              <a:solidFill>
                <a:schemeClr val="accent1">
                  <a:lumMod val="75000"/>
                </a:schemeClr>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3166" y="1712295"/>
              <a:ext cx="1152000" cy="864000"/>
            </a:xfrm>
            <a:prstGeom prst="rect">
              <a:avLst/>
            </a:prstGeom>
            <a:ln w="19050">
              <a:solidFill>
                <a:schemeClr val="accent1">
                  <a:lumMod val="75000"/>
                </a:schemeClr>
              </a:solidFill>
            </a:ln>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158" y="3717128"/>
              <a:ext cx="1152000" cy="864000"/>
            </a:xfrm>
            <a:prstGeom prst="rect">
              <a:avLst/>
            </a:prstGeom>
            <a:ln w="19050">
              <a:solidFill>
                <a:schemeClr val="accent1">
                  <a:lumMod val="75000"/>
                </a:schemeClr>
              </a:solidFill>
            </a:ln>
          </p:spPr>
        </p:pic>
      </p:grpSp>
      <p:graphicFrame>
        <p:nvGraphicFramePr>
          <p:cNvPr id="19" name="Chart 18"/>
          <p:cNvGraphicFramePr>
            <a:graphicFrameLocks/>
          </p:cNvGraphicFramePr>
          <p:nvPr>
            <p:extLst>
              <p:ext uri="{D42A27DB-BD31-4B8C-83A1-F6EECF244321}">
                <p14:modId xmlns:p14="http://schemas.microsoft.com/office/powerpoint/2010/main" val="3437859895"/>
              </p:ext>
            </p:extLst>
          </p:nvPr>
        </p:nvGraphicFramePr>
        <p:xfrm>
          <a:off x="3059832" y="1529399"/>
          <a:ext cx="1744826" cy="10468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Chart 19"/>
          <p:cNvGraphicFramePr>
            <a:graphicFrameLocks/>
          </p:cNvGraphicFramePr>
          <p:nvPr>
            <p:extLst>
              <p:ext uri="{D42A27DB-BD31-4B8C-83A1-F6EECF244321}">
                <p14:modId xmlns:p14="http://schemas.microsoft.com/office/powerpoint/2010/main" val="2784611366"/>
              </p:ext>
            </p:extLst>
          </p:nvPr>
        </p:nvGraphicFramePr>
        <p:xfrm>
          <a:off x="3059832" y="2670232"/>
          <a:ext cx="1744826" cy="10468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1" name="Chart 20"/>
          <p:cNvGraphicFramePr>
            <a:graphicFrameLocks/>
          </p:cNvGraphicFramePr>
          <p:nvPr>
            <p:extLst>
              <p:ext uri="{D42A27DB-BD31-4B8C-83A1-F6EECF244321}">
                <p14:modId xmlns:p14="http://schemas.microsoft.com/office/powerpoint/2010/main" val="2421239150"/>
              </p:ext>
            </p:extLst>
          </p:nvPr>
        </p:nvGraphicFramePr>
        <p:xfrm>
          <a:off x="3059832" y="5641904"/>
          <a:ext cx="1744826" cy="1046896"/>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Chart 21"/>
          <p:cNvGraphicFramePr>
            <a:graphicFrameLocks/>
          </p:cNvGraphicFramePr>
          <p:nvPr>
            <p:extLst>
              <p:ext uri="{D42A27DB-BD31-4B8C-83A1-F6EECF244321}">
                <p14:modId xmlns:p14="http://schemas.microsoft.com/office/powerpoint/2010/main" val="2129748817"/>
              </p:ext>
            </p:extLst>
          </p:nvPr>
        </p:nvGraphicFramePr>
        <p:xfrm>
          <a:off x="3131840" y="4633792"/>
          <a:ext cx="1744826" cy="104689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Chart 22"/>
          <p:cNvGraphicFramePr>
            <a:graphicFrameLocks/>
          </p:cNvGraphicFramePr>
          <p:nvPr>
            <p:extLst>
              <p:ext uri="{D42A27DB-BD31-4B8C-83A1-F6EECF244321}">
                <p14:modId xmlns:p14="http://schemas.microsoft.com/office/powerpoint/2010/main" val="4212350355"/>
              </p:ext>
            </p:extLst>
          </p:nvPr>
        </p:nvGraphicFramePr>
        <p:xfrm>
          <a:off x="3059832" y="3652273"/>
          <a:ext cx="1656184" cy="99371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320533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7384"/>
            <a:ext cx="8229600" cy="1143000"/>
          </a:xfrm>
        </p:spPr>
        <p:txBody>
          <a:bodyPr/>
          <a:lstStyle/>
          <a:p>
            <a:r>
              <a:rPr lang="en-US" b="1" dirty="0" smtClean="0">
                <a:solidFill>
                  <a:schemeClr val="tx1">
                    <a:lumMod val="75000"/>
                    <a:lumOff val="25000"/>
                  </a:schemeClr>
                </a:solidFill>
              </a:rPr>
              <a:t>Conclusions</a:t>
            </a:r>
            <a:endParaRPr lang="en-CA"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21</a:t>
            </a:fld>
            <a:endParaRPr lang="en-CA" dirty="0">
              <a:solidFill>
                <a:schemeClr val="tx1">
                  <a:lumMod val="75000"/>
                  <a:lumOff val="25000"/>
                </a:schemeClr>
              </a:solidFill>
            </a:endParaRPr>
          </a:p>
        </p:txBody>
      </p:sp>
      <p:sp>
        <p:nvSpPr>
          <p:cNvPr id="9" name="Content Placeholder 2"/>
          <p:cNvSpPr txBox="1">
            <a:spLocks/>
          </p:cNvSpPr>
          <p:nvPr/>
        </p:nvSpPr>
        <p:spPr>
          <a:xfrm>
            <a:off x="251520" y="1124744"/>
            <a:ext cx="8640960" cy="12961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tx1">
                    <a:lumMod val="75000"/>
                    <a:lumOff val="25000"/>
                  </a:schemeClr>
                </a:solidFill>
              </a:rPr>
              <a:t>Does seismic line treatment affect use of lines by large boreal mammals?</a:t>
            </a:r>
          </a:p>
          <a:p>
            <a:pPr marL="361950" indent="-361950">
              <a:buFont typeface="Arial" panose="020B0604020202020204" pitchFamily="34" charset="0"/>
              <a:buNone/>
            </a:pPr>
            <a:endParaRPr lang="en-CA" sz="2800" dirty="0">
              <a:solidFill>
                <a:schemeClr val="tx1">
                  <a:lumMod val="75000"/>
                  <a:lumOff val="25000"/>
                </a:schemeClr>
              </a:solidFill>
            </a:endParaRPr>
          </a:p>
        </p:txBody>
      </p:sp>
      <p:sp>
        <p:nvSpPr>
          <p:cNvPr id="3" name="TextBox 2"/>
          <p:cNvSpPr txBox="1"/>
          <p:nvPr/>
        </p:nvSpPr>
        <p:spPr>
          <a:xfrm>
            <a:off x="3923928" y="3501008"/>
            <a:ext cx="1188146" cy="461665"/>
          </a:xfrm>
          <a:prstGeom prst="rect">
            <a:avLst/>
          </a:prstGeom>
          <a:noFill/>
        </p:spPr>
        <p:txBody>
          <a:bodyPr wrap="none" rtlCol="0">
            <a:spAutoFit/>
          </a:bodyPr>
          <a:lstStyle/>
          <a:p>
            <a:r>
              <a:rPr lang="en-US" sz="2400" dirty="0" smtClean="0">
                <a:solidFill>
                  <a:schemeClr val="tx1">
                    <a:lumMod val="85000"/>
                    <a:lumOff val="15000"/>
                  </a:schemeClr>
                </a:solidFill>
              </a:rPr>
              <a:t>Caribou</a:t>
            </a:r>
            <a:endParaRPr lang="en-CA" sz="2400" dirty="0">
              <a:solidFill>
                <a:schemeClr val="tx1">
                  <a:lumMod val="85000"/>
                  <a:lumOff val="15000"/>
                </a:schemeClr>
              </a:solidFill>
            </a:endParaRPr>
          </a:p>
        </p:txBody>
      </p:sp>
      <p:sp>
        <p:nvSpPr>
          <p:cNvPr id="6" name="TextBox 5"/>
          <p:cNvSpPr txBox="1"/>
          <p:nvPr/>
        </p:nvSpPr>
        <p:spPr>
          <a:xfrm>
            <a:off x="5297895" y="5661248"/>
            <a:ext cx="2874505" cy="461665"/>
          </a:xfrm>
          <a:prstGeom prst="rect">
            <a:avLst/>
          </a:prstGeom>
          <a:noFill/>
        </p:spPr>
        <p:txBody>
          <a:bodyPr wrap="none" rtlCol="0">
            <a:spAutoFit/>
          </a:bodyPr>
          <a:lstStyle/>
          <a:p>
            <a:r>
              <a:rPr lang="en-US" sz="2400" dirty="0" smtClean="0">
                <a:solidFill>
                  <a:schemeClr val="tx1">
                    <a:lumMod val="85000"/>
                    <a:lumOff val="15000"/>
                  </a:schemeClr>
                </a:solidFill>
              </a:rPr>
              <a:t>Caribou Competitors</a:t>
            </a:r>
            <a:endParaRPr lang="en-CA" sz="2400" dirty="0">
              <a:solidFill>
                <a:schemeClr val="tx1">
                  <a:lumMod val="85000"/>
                  <a:lumOff val="15000"/>
                </a:schemeClr>
              </a:solidFill>
            </a:endParaRPr>
          </a:p>
        </p:txBody>
      </p:sp>
      <p:sp>
        <p:nvSpPr>
          <p:cNvPr id="7" name="TextBox 6"/>
          <p:cNvSpPr txBox="1"/>
          <p:nvPr/>
        </p:nvSpPr>
        <p:spPr>
          <a:xfrm>
            <a:off x="1115616" y="5661248"/>
            <a:ext cx="2533066" cy="461665"/>
          </a:xfrm>
          <a:prstGeom prst="rect">
            <a:avLst/>
          </a:prstGeom>
          <a:noFill/>
        </p:spPr>
        <p:txBody>
          <a:bodyPr wrap="none" rtlCol="0">
            <a:spAutoFit/>
          </a:bodyPr>
          <a:lstStyle/>
          <a:p>
            <a:r>
              <a:rPr lang="en-US" sz="2400" dirty="0" smtClean="0">
                <a:solidFill>
                  <a:schemeClr val="tx1">
                    <a:lumMod val="85000"/>
                    <a:lumOff val="15000"/>
                  </a:schemeClr>
                </a:solidFill>
              </a:rPr>
              <a:t>Caribou Predators</a:t>
            </a:r>
            <a:endParaRPr lang="en-CA" sz="2400" dirty="0">
              <a:solidFill>
                <a:schemeClr val="tx1">
                  <a:lumMod val="85000"/>
                  <a:lumOff val="15000"/>
                </a:schemeClr>
              </a:solidFill>
            </a:endParaRPr>
          </a:p>
        </p:txBody>
      </p:sp>
      <p:grpSp>
        <p:nvGrpSpPr>
          <p:cNvPr id="8" name="Group 7"/>
          <p:cNvGrpSpPr/>
          <p:nvPr/>
        </p:nvGrpSpPr>
        <p:grpSpPr>
          <a:xfrm>
            <a:off x="4764448" y="4297455"/>
            <a:ext cx="3840000" cy="1440000"/>
            <a:chOff x="4764448" y="4297455"/>
            <a:chExt cx="3840000" cy="144000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4448" y="4297455"/>
              <a:ext cx="1920000" cy="1440000"/>
            </a:xfrm>
            <a:prstGeom prst="rect">
              <a:avLst/>
            </a:prstGeom>
            <a:ln>
              <a:solidFill>
                <a:schemeClr val="tx1"/>
              </a:solidFill>
            </a:ln>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4448" y="4297455"/>
              <a:ext cx="1920000" cy="1440000"/>
            </a:xfrm>
            <a:prstGeom prst="rect">
              <a:avLst/>
            </a:prstGeom>
            <a:ln>
              <a:solidFill>
                <a:schemeClr val="tx1"/>
              </a:solidFill>
            </a:ln>
          </p:spPr>
        </p:pic>
      </p:grpSp>
      <p:grpSp>
        <p:nvGrpSpPr>
          <p:cNvPr id="11" name="Group 10"/>
          <p:cNvGrpSpPr/>
          <p:nvPr/>
        </p:nvGrpSpPr>
        <p:grpSpPr>
          <a:xfrm>
            <a:off x="443968" y="4297455"/>
            <a:ext cx="3840000" cy="1440000"/>
            <a:chOff x="4764448" y="4297455"/>
            <a:chExt cx="3840000" cy="1440000"/>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4448" y="4297455"/>
              <a:ext cx="1920000" cy="1440000"/>
            </a:xfrm>
            <a:prstGeom prst="rect">
              <a:avLst/>
            </a:prstGeom>
            <a:ln>
              <a:solidFill>
                <a:schemeClr val="tx1"/>
              </a:solidFill>
            </a:ln>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4448" y="4297455"/>
              <a:ext cx="1920000" cy="1440000"/>
            </a:xfrm>
            <a:prstGeom prst="rect">
              <a:avLst/>
            </a:prstGeom>
            <a:ln>
              <a:solidFill>
                <a:schemeClr val="tx1"/>
              </a:solidFill>
            </a:ln>
          </p:spPr>
        </p:pic>
      </p:gr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8001" y="2132856"/>
            <a:ext cx="1920000" cy="1440000"/>
          </a:xfrm>
          <a:prstGeom prst="rect">
            <a:avLst/>
          </a:prstGeom>
          <a:ln w="12700">
            <a:solidFill>
              <a:schemeClr val="tx1"/>
            </a:solidFill>
          </a:ln>
        </p:spPr>
      </p:pic>
      <p:sp>
        <p:nvSpPr>
          <p:cNvPr id="15" name="TextBox 14"/>
          <p:cNvSpPr txBox="1"/>
          <p:nvPr/>
        </p:nvSpPr>
        <p:spPr>
          <a:xfrm>
            <a:off x="3673795" y="3789040"/>
            <a:ext cx="1688411" cy="338554"/>
          </a:xfrm>
          <a:prstGeom prst="rect">
            <a:avLst/>
          </a:prstGeom>
          <a:noFill/>
        </p:spPr>
        <p:txBody>
          <a:bodyPr wrap="none" rtlCol="0">
            <a:spAutoFit/>
          </a:bodyPr>
          <a:lstStyle/>
          <a:p>
            <a:r>
              <a:rPr lang="en-US" sz="1600" i="1" dirty="0" smtClean="0">
                <a:solidFill>
                  <a:schemeClr val="tx1">
                    <a:lumMod val="85000"/>
                    <a:lumOff val="15000"/>
                  </a:schemeClr>
                </a:solidFill>
              </a:rPr>
              <a:t>Rangifer </a:t>
            </a:r>
            <a:r>
              <a:rPr lang="en-US" sz="1600" i="1" dirty="0" err="1" smtClean="0">
                <a:solidFill>
                  <a:schemeClr val="tx1">
                    <a:lumMod val="85000"/>
                    <a:lumOff val="15000"/>
                  </a:schemeClr>
                </a:solidFill>
              </a:rPr>
              <a:t>tarandus</a:t>
            </a:r>
            <a:endParaRPr lang="en-CA" sz="1600" i="1" dirty="0">
              <a:solidFill>
                <a:schemeClr val="tx1">
                  <a:lumMod val="85000"/>
                  <a:lumOff val="15000"/>
                </a:schemeClr>
              </a:solidFill>
            </a:endParaRPr>
          </a:p>
        </p:txBody>
      </p:sp>
      <p:sp>
        <p:nvSpPr>
          <p:cNvPr id="16" name="TextBox 15"/>
          <p:cNvSpPr txBox="1"/>
          <p:nvPr/>
        </p:nvSpPr>
        <p:spPr>
          <a:xfrm>
            <a:off x="5033399" y="5949280"/>
            <a:ext cx="3044423" cy="338554"/>
          </a:xfrm>
          <a:prstGeom prst="rect">
            <a:avLst/>
          </a:prstGeom>
          <a:noFill/>
        </p:spPr>
        <p:txBody>
          <a:bodyPr wrap="none" rtlCol="0">
            <a:spAutoFit/>
          </a:bodyPr>
          <a:lstStyle/>
          <a:p>
            <a:r>
              <a:rPr lang="en-US" sz="1600" i="1" dirty="0" err="1" smtClean="0">
                <a:solidFill>
                  <a:schemeClr val="tx1">
                    <a:lumMod val="85000"/>
                    <a:lumOff val="15000"/>
                  </a:schemeClr>
                </a:solidFill>
              </a:rPr>
              <a:t>Odocoileus</a:t>
            </a:r>
            <a:r>
              <a:rPr lang="en-US" sz="1600" i="1" dirty="0" smtClean="0">
                <a:solidFill>
                  <a:schemeClr val="tx1">
                    <a:lumMod val="85000"/>
                    <a:lumOff val="15000"/>
                  </a:schemeClr>
                </a:solidFill>
              </a:rPr>
              <a:t> </a:t>
            </a:r>
            <a:r>
              <a:rPr lang="en-US" sz="1600" i="1" dirty="0" err="1" smtClean="0">
                <a:solidFill>
                  <a:schemeClr val="tx1">
                    <a:lumMod val="85000"/>
                    <a:lumOff val="15000"/>
                  </a:schemeClr>
                </a:solidFill>
              </a:rPr>
              <a:t>virginanius</a:t>
            </a:r>
            <a:r>
              <a:rPr lang="en-US" sz="1600" i="1" dirty="0" smtClean="0">
                <a:solidFill>
                  <a:schemeClr val="tx1">
                    <a:lumMod val="85000"/>
                    <a:lumOff val="15000"/>
                  </a:schemeClr>
                </a:solidFill>
              </a:rPr>
              <a:t>, </a:t>
            </a:r>
            <a:r>
              <a:rPr lang="en-US" sz="1600" i="1" dirty="0" err="1" smtClean="0">
                <a:solidFill>
                  <a:schemeClr val="tx1">
                    <a:lumMod val="85000"/>
                    <a:lumOff val="15000"/>
                  </a:schemeClr>
                </a:solidFill>
              </a:rPr>
              <a:t>Alces</a:t>
            </a:r>
            <a:r>
              <a:rPr lang="en-US" sz="1600" i="1" dirty="0" smtClean="0">
                <a:solidFill>
                  <a:schemeClr val="tx1">
                    <a:lumMod val="85000"/>
                    <a:lumOff val="15000"/>
                  </a:schemeClr>
                </a:solidFill>
              </a:rPr>
              <a:t> </a:t>
            </a:r>
            <a:r>
              <a:rPr lang="en-US" sz="1600" i="1" dirty="0" err="1" smtClean="0">
                <a:solidFill>
                  <a:schemeClr val="tx1">
                    <a:lumMod val="85000"/>
                    <a:lumOff val="15000"/>
                  </a:schemeClr>
                </a:solidFill>
              </a:rPr>
              <a:t>alces</a:t>
            </a:r>
            <a:endParaRPr lang="en-CA" sz="1600" i="1" dirty="0">
              <a:solidFill>
                <a:schemeClr val="tx1">
                  <a:lumMod val="85000"/>
                  <a:lumOff val="15000"/>
                </a:schemeClr>
              </a:solidFill>
            </a:endParaRPr>
          </a:p>
        </p:txBody>
      </p:sp>
      <p:sp>
        <p:nvSpPr>
          <p:cNvPr id="17" name="TextBox 16"/>
          <p:cNvSpPr txBox="1"/>
          <p:nvPr/>
        </p:nvSpPr>
        <p:spPr>
          <a:xfrm>
            <a:off x="1043608" y="5949280"/>
            <a:ext cx="2678938" cy="338554"/>
          </a:xfrm>
          <a:prstGeom prst="rect">
            <a:avLst/>
          </a:prstGeom>
          <a:noFill/>
        </p:spPr>
        <p:txBody>
          <a:bodyPr wrap="none" rtlCol="0">
            <a:spAutoFit/>
          </a:bodyPr>
          <a:lstStyle/>
          <a:p>
            <a:r>
              <a:rPr lang="en-US" sz="1600" i="1" dirty="0" err="1" smtClean="0">
                <a:solidFill>
                  <a:schemeClr val="tx1">
                    <a:lumMod val="85000"/>
                    <a:lumOff val="15000"/>
                  </a:schemeClr>
                </a:solidFill>
              </a:rPr>
              <a:t>Canis</a:t>
            </a:r>
            <a:r>
              <a:rPr lang="en-US" sz="1600" i="1" dirty="0" smtClean="0">
                <a:solidFill>
                  <a:schemeClr val="tx1">
                    <a:lumMod val="85000"/>
                    <a:lumOff val="15000"/>
                  </a:schemeClr>
                </a:solidFill>
              </a:rPr>
              <a:t> lupus, </a:t>
            </a:r>
            <a:r>
              <a:rPr lang="en-US" sz="1600" i="1" dirty="0" err="1" smtClean="0">
                <a:solidFill>
                  <a:schemeClr val="tx1">
                    <a:lumMod val="85000"/>
                    <a:lumOff val="15000"/>
                  </a:schemeClr>
                </a:solidFill>
              </a:rPr>
              <a:t>Ursus</a:t>
            </a:r>
            <a:r>
              <a:rPr lang="en-US" sz="1600" i="1" dirty="0" smtClean="0">
                <a:solidFill>
                  <a:schemeClr val="tx1">
                    <a:lumMod val="85000"/>
                    <a:lumOff val="15000"/>
                  </a:schemeClr>
                </a:solidFill>
              </a:rPr>
              <a:t> </a:t>
            </a:r>
            <a:r>
              <a:rPr lang="en-US" sz="1600" i="1" dirty="0" err="1" smtClean="0">
                <a:solidFill>
                  <a:schemeClr val="tx1">
                    <a:lumMod val="85000"/>
                    <a:lumOff val="15000"/>
                  </a:schemeClr>
                </a:solidFill>
              </a:rPr>
              <a:t>americanus</a:t>
            </a:r>
            <a:endParaRPr lang="en-CA" sz="1600" i="1" dirty="0">
              <a:solidFill>
                <a:schemeClr val="tx1">
                  <a:lumMod val="85000"/>
                  <a:lumOff val="15000"/>
                </a:schemeClr>
              </a:solidFill>
            </a:endParaRPr>
          </a:p>
        </p:txBody>
      </p:sp>
      <p:sp>
        <p:nvSpPr>
          <p:cNvPr id="25" name="TextBox 24"/>
          <p:cNvSpPr txBox="1"/>
          <p:nvPr/>
        </p:nvSpPr>
        <p:spPr>
          <a:xfrm rot="1925735">
            <a:off x="7258787" y="4534561"/>
            <a:ext cx="1031051" cy="923330"/>
          </a:xfrm>
          <a:prstGeom prst="rect">
            <a:avLst/>
          </a:prstGeom>
          <a:noFill/>
          <a:ln w="28575">
            <a:solidFill>
              <a:srgbClr val="FF0000"/>
            </a:solidFill>
          </a:ln>
        </p:spPr>
        <p:txBody>
          <a:bodyPr wrap="none" rtlCol="0">
            <a:spAutoFit/>
          </a:bodyPr>
          <a:lstStyle/>
          <a:p>
            <a:r>
              <a:rPr lang="en-US" sz="5400" b="1" dirty="0" smtClean="0">
                <a:ln>
                  <a:solidFill>
                    <a:srgbClr val="C00000"/>
                  </a:solidFill>
                </a:ln>
                <a:solidFill>
                  <a:srgbClr val="FF0000"/>
                </a:solidFill>
              </a:rPr>
              <a:t>No</a:t>
            </a:r>
            <a:endParaRPr lang="en-CA" sz="5400" b="1" dirty="0">
              <a:ln>
                <a:solidFill>
                  <a:srgbClr val="C00000"/>
                </a:solidFill>
              </a:ln>
              <a:solidFill>
                <a:srgbClr val="FF0000"/>
              </a:solidFill>
            </a:endParaRPr>
          </a:p>
        </p:txBody>
      </p:sp>
      <p:sp>
        <p:nvSpPr>
          <p:cNvPr id="24" name="TextBox 23"/>
          <p:cNvSpPr txBox="1"/>
          <p:nvPr/>
        </p:nvSpPr>
        <p:spPr>
          <a:xfrm rot="1925735">
            <a:off x="2464306" y="3488469"/>
            <a:ext cx="2538642" cy="1938992"/>
          </a:xfrm>
          <a:prstGeom prst="rect">
            <a:avLst/>
          </a:prstGeom>
          <a:noFill/>
          <a:ln w="28575">
            <a:solidFill>
              <a:srgbClr val="459141"/>
            </a:solidFill>
          </a:ln>
        </p:spPr>
        <p:txBody>
          <a:bodyPr wrap="square" rtlCol="0">
            <a:spAutoFit/>
          </a:bodyPr>
          <a:lstStyle/>
          <a:p>
            <a:r>
              <a:rPr lang="en-US" sz="12000" b="1" dirty="0" smtClean="0">
                <a:ln>
                  <a:solidFill>
                    <a:srgbClr val="295727"/>
                  </a:solidFill>
                </a:ln>
                <a:solidFill>
                  <a:srgbClr val="00B050"/>
                </a:solidFill>
              </a:rPr>
              <a:t>Yes</a:t>
            </a:r>
            <a:endParaRPr lang="en-CA" sz="12000" b="1" dirty="0">
              <a:ln>
                <a:solidFill>
                  <a:srgbClr val="295727"/>
                </a:solidFill>
              </a:ln>
              <a:solidFill>
                <a:srgbClr val="00B050"/>
              </a:solidFill>
            </a:endParaRPr>
          </a:p>
        </p:txBody>
      </p:sp>
    </p:spTree>
    <p:extLst>
      <p:ext uri="{BB962C8B-B14F-4D97-AF65-F5344CB8AC3E}">
        <p14:creationId xmlns:p14="http://schemas.microsoft.com/office/powerpoint/2010/main" val="2856718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US" b="1" dirty="0" smtClean="0">
                <a:solidFill>
                  <a:schemeClr val="tx1">
                    <a:lumMod val="75000"/>
                    <a:lumOff val="25000"/>
                  </a:schemeClr>
                </a:solidFill>
              </a:rPr>
              <a:t>Summary</a:t>
            </a:r>
            <a:endParaRPr lang="en-CA" b="1" dirty="0">
              <a:solidFill>
                <a:schemeClr val="tx1">
                  <a:lumMod val="75000"/>
                  <a:lumOff val="25000"/>
                </a:schemeClr>
              </a:solidFill>
            </a:endParaRPr>
          </a:p>
        </p:txBody>
      </p:sp>
      <p:sp>
        <p:nvSpPr>
          <p:cNvPr id="3" name="Content Placeholder 2"/>
          <p:cNvSpPr>
            <a:spLocks noGrp="1"/>
          </p:cNvSpPr>
          <p:nvPr>
            <p:ph idx="1"/>
          </p:nvPr>
        </p:nvSpPr>
        <p:spPr>
          <a:xfrm>
            <a:off x="457200" y="1207293"/>
            <a:ext cx="8229600" cy="4525963"/>
          </a:xfrm>
        </p:spPr>
        <p:txBody>
          <a:bodyPr/>
          <a:lstStyle/>
          <a:p>
            <a:r>
              <a:rPr lang="en-US" sz="2800" dirty="0" smtClean="0">
                <a:solidFill>
                  <a:schemeClr val="tx1">
                    <a:lumMod val="75000"/>
                    <a:lumOff val="25000"/>
                  </a:schemeClr>
                </a:solidFill>
              </a:rPr>
              <a:t>Linear disturbances alter community interactions at the expense of caribou</a:t>
            </a:r>
          </a:p>
          <a:p>
            <a:r>
              <a:rPr lang="en-US" sz="2800" dirty="0" smtClean="0">
                <a:solidFill>
                  <a:schemeClr val="tx1">
                    <a:lumMod val="75000"/>
                    <a:lumOff val="25000"/>
                  </a:schemeClr>
                </a:solidFill>
              </a:rPr>
              <a:t>Seismic line treatments suggest potential for integrated land management</a:t>
            </a:r>
          </a:p>
          <a:p>
            <a:pPr lvl="1"/>
            <a:r>
              <a:rPr lang="en-US" sz="1800" dirty="0" smtClean="0">
                <a:solidFill>
                  <a:schemeClr val="tx1">
                    <a:lumMod val="75000"/>
                    <a:lumOff val="25000"/>
                  </a:schemeClr>
                </a:solidFill>
              </a:rPr>
              <a:t>Caribou conservation via altered community interactions</a:t>
            </a:r>
          </a:p>
          <a:p>
            <a:r>
              <a:rPr lang="en-US" sz="2800" dirty="0" smtClean="0">
                <a:solidFill>
                  <a:schemeClr val="tx1">
                    <a:lumMod val="75000"/>
                    <a:lumOff val="25000"/>
                  </a:schemeClr>
                </a:solidFill>
              </a:rPr>
              <a:t>Multi-species monitoring informs conservation efficacy and community impacts</a:t>
            </a:r>
            <a:endParaRPr lang="en-CA" sz="2800" dirty="0">
              <a:solidFill>
                <a:schemeClr val="tx1">
                  <a:lumMod val="85000"/>
                  <a:lumOff val="1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22</a:t>
            </a:fld>
            <a:endParaRPr lang="en-CA" dirty="0">
              <a:solidFill>
                <a:schemeClr val="tx1">
                  <a:lumMod val="75000"/>
                  <a:lumOff val="25000"/>
                </a:schemeClr>
              </a:solidFill>
            </a:endParaRPr>
          </a:p>
        </p:txBody>
      </p:sp>
      <p:sp>
        <p:nvSpPr>
          <p:cNvPr id="5" name="TextBox 4"/>
          <p:cNvSpPr txBox="1"/>
          <p:nvPr/>
        </p:nvSpPr>
        <p:spPr>
          <a:xfrm>
            <a:off x="6554600" y="5807005"/>
            <a:ext cx="2553904" cy="646331"/>
          </a:xfrm>
          <a:prstGeom prst="rect">
            <a:avLst/>
          </a:prstGeom>
          <a:noFill/>
        </p:spPr>
        <p:txBody>
          <a:bodyPr wrap="none" rtlCol="0">
            <a:spAutoFit/>
          </a:bodyPr>
          <a:lstStyle/>
          <a:p>
            <a:pPr algn="r"/>
            <a:r>
              <a:rPr lang="en-US" b="1" dirty="0" smtClean="0">
                <a:solidFill>
                  <a:schemeClr val="tx1">
                    <a:lumMod val="75000"/>
                    <a:lumOff val="25000"/>
                  </a:schemeClr>
                </a:solidFill>
              </a:rPr>
              <a:t>@</a:t>
            </a:r>
            <a:r>
              <a:rPr lang="en-US" b="1" dirty="0" err="1" smtClean="0">
                <a:solidFill>
                  <a:schemeClr val="tx1">
                    <a:lumMod val="75000"/>
                    <a:lumOff val="25000"/>
                  </a:schemeClr>
                </a:solidFill>
              </a:rPr>
              <a:t>erin_tatt</a:t>
            </a:r>
            <a:endParaRPr lang="en-US" b="1" dirty="0" smtClean="0">
              <a:solidFill>
                <a:schemeClr val="tx1">
                  <a:lumMod val="75000"/>
                  <a:lumOff val="25000"/>
                </a:schemeClr>
              </a:solidFill>
            </a:endParaRPr>
          </a:p>
          <a:p>
            <a:pPr algn="r"/>
            <a:r>
              <a:rPr lang="en-US" b="1" dirty="0" smtClean="0">
                <a:solidFill>
                  <a:schemeClr val="tx1">
                    <a:lumMod val="75000"/>
                    <a:lumOff val="25000"/>
                  </a:schemeClr>
                </a:solidFill>
              </a:rPr>
              <a:t>ertattersall@gmail.com</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7208" y="5841893"/>
            <a:ext cx="325152" cy="325152"/>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5116" t="11938" r="5116" b="6046"/>
          <a:stretch/>
        </p:blipFill>
        <p:spPr>
          <a:xfrm>
            <a:off x="3347575" y="4437112"/>
            <a:ext cx="2952617" cy="2276872"/>
          </a:xfrm>
          <a:prstGeom prst="rect">
            <a:avLst/>
          </a:prstGeom>
          <a:ln w="28575">
            <a:solidFill>
              <a:schemeClr val="accent1">
                <a:lumMod val="75000"/>
              </a:schemeClr>
            </a:solidFill>
          </a:ln>
        </p:spPr>
      </p:pic>
    </p:spTree>
    <p:extLst>
      <p:ext uri="{BB962C8B-B14F-4D97-AF65-F5344CB8AC3E}">
        <p14:creationId xmlns:p14="http://schemas.microsoft.com/office/powerpoint/2010/main" val="42749566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2523"/>
            <a:ext cx="8229600" cy="1143000"/>
          </a:xfrm>
        </p:spPr>
        <p:txBody>
          <a:bodyPr/>
          <a:lstStyle/>
          <a:p>
            <a:r>
              <a:rPr lang="en-US" b="1" dirty="0" smtClean="0">
                <a:solidFill>
                  <a:schemeClr val="tx1">
                    <a:lumMod val="75000"/>
                    <a:lumOff val="25000"/>
                  </a:schemeClr>
                </a:solidFill>
              </a:rPr>
              <a:t>Acknowledgements</a:t>
            </a:r>
            <a:endParaRPr lang="en-CA"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23</a:t>
            </a:fld>
            <a:endParaRPr lang="en-CA" dirty="0">
              <a:solidFill>
                <a:schemeClr val="tx1">
                  <a:lumMod val="75000"/>
                  <a:lumOff val="25000"/>
                </a:schemeClr>
              </a:solidFill>
            </a:endParaRPr>
          </a:p>
        </p:txBody>
      </p:sp>
      <p:sp>
        <p:nvSpPr>
          <p:cNvPr id="9" name="TextBox 8"/>
          <p:cNvSpPr txBox="1"/>
          <p:nvPr/>
        </p:nvSpPr>
        <p:spPr>
          <a:xfrm>
            <a:off x="0" y="980728"/>
            <a:ext cx="5508104" cy="2123658"/>
          </a:xfrm>
          <a:prstGeom prst="rect">
            <a:avLst/>
          </a:prstGeom>
          <a:noFill/>
        </p:spPr>
        <p:txBody>
          <a:bodyPr wrap="square" rtlCol="0">
            <a:spAutoFit/>
          </a:bodyPr>
          <a:lstStyle/>
          <a:p>
            <a:r>
              <a:rPr lang="en-US" sz="2400" dirty="0" smtClean="0">
                <a:solidFill>
                  <a:schemeClr val="bg2">
                    <a:lumMod val="25000"/>
                  </a:schemeClr>
                </a:solidFill>
              </a:rPr>
              <a:t>Project team:</a:t>
            </a:r>
          </a:p>
          <a:p>
            <a:r>
              <a:rPr lang="en-US" dirty="0" smtClean="0">
                <a:solidFill>
                  <a:schemeClr val="bg2">
                    <a:lumMod val="25000"/>
                  </a:schemeClr>
                </a:solidFill>
              </a:rPr>
              <a:t>Cole Burton – UBC (supervisor)</a:t>
            </a:r>
          </a:p>
          <a:p>
            <a:r>
              <a:rPr lang="en-US" dirty="0" smtClean="0">
                <a:solidFill>
                  <a:schemeClr val="bg2">
                    <a:lumMod val="25000"/>
                  </a:schemeClr>
                </a:solidFill>
              </a:rPr>
              <a:t>Erin Tattersall – UBC</a:t>
            </a:r>
          </a:p>
          <a:p>
            <a:r>
              <a:rPr lang="en-US" dirty="0" smtClean="0">
                <a:solidFill>
                  <a:schemeClr val="bg2">
                    <a:lumMod val="25000"/>
                  </a:schemeClr>
                </a:solidFill>
              </a:rPr>
              <a:t>Joanna </a:t>
            </a:r>
            <a:r>
              <a:rPr lang="en-US" dirty="0" err="1" smtClean="0">
                <a:solidFill>
                  <a:schemeClr val="bg2">
                    <a:lumMod val="25000"/>
                  </a:schemeClr>
                </a:solidFill>
              </a:rPr>
              <a:t>Burgar</a:t>
            </a:r>
            <a:r>
              <a:rPr lang="en-US" dirty="0" smtClean="0">
                <a:solidFill>
                  <a:schemeClr val="bg2">
                    <a:lumMod val="25000"/>
                  </a:schemeClr>
                </a:solidFill>
              </a:rPr>
              <a:t> – UBC, </a:t>
            </a:r>
            <a:r>
              <a:rPr lang="en-US" dirty="0" err="1" smtClean="0">
                <a:solidFill>
                  <a:schemeClr val="bg2">
                    <a:lumMod val="25000"/>
                  </a:schemeClr>
                </a:solidFill>
              </a:rPr>
              <a:t>UVic</a:t>
            </a:r>
            <a:endParaRPr lang="en-US" dirty="0" smtClean="0">
              <a:solidFill>
                <a:schemeClr val="bg2">
                  <a:lumMod val="25000"/>
                </a:schemeClr>
              </a:solidFill>
            </a:endParaRPr>
          </a:p>
          <a:p>
            <a:r>
              <a:rPr lang="en-US" dirty="0">
                <a:solidFill>
                  <a:schemeClr val="bg2">
                    <a:lumMod val="25000"/>
                  </a:schemeClr>
                </a:solidFill>
              </a:rPr>
              <a:t>Jason T. Fisher – </a:t>
            </a:r>
            <a:r>
              <a:rPr lang="en-US" dirty="0" err="1">
                <a:solidFill>
                  <a:schemeClr val="bg2">
                    <a:lumMod val="25000"/>
                  </a:schemeClr>
                </a:solidFill>
              </a:rPr>
              <a:t>Innotech</a:t>
            </a:r>
            <a:r>
              <a:rPr lang="en-US" dirty="0">
                <a:solidFill>
                  <a:schemeClr val="bg2">
                    <a:lumMod val="25000"/>
                  </a:schemeClr>
                </a:solidFill>
              </a:rPr>
              <a:t> Alberta, </a:t>
            </a:r>
            <a:r>
              <a:rPr lang="en-US" dirty="0" err="1">
                <a:solidFill>
                  <a:schemeClr val="bg2">
                    <a:lumMod val="25000"/>
                  </a:schemeClr>
                </a:solidFill>
              </a:rPr>
              <a:t>UVic</a:t>
            </a:r>
            <a:r>
              <a:rPr lang="en-US" dirty="0">
                <a:solidFill>
                  <a:schemeClr val="bg2">
                    <a:lumMod val="25000"/>
                  </a:schemeClr>
                </a:solidFill>
              </a:rPr>
              <a:t>  (not pictured</a:t>
            </a:r>
            <a:r>
              <a:rPr lang="en-US" dirty="0" smtClean="0">
                <a:solidFill>
                  <a:schemeClr val="bg2">
                    <a:lumMod val="25000"/>
                  </a:schemeClr>
                </a:solidFill>
              </a:rPr>
              <a:t>)</a:t>
            </a:r>
          </a:p>
          <a:p>
            <a:r>
              <a:rPr lang="en-US" dirty="0" smtClean="0">
                <a:solidFill>
                  <a:schemeClr val="bg2">
                    <a:lumMod val="25000"/>
                  </a:schemeClr>
                </a:solidFill>
              </a:rPr>
              <a:t>Luke Nolan – </a:t>
            </a:r>
            <a:r>
              <a:rPr lang="en-US" dirty="0" err="1" smtClean="0">
                <a:solidFill>
                  <a:schemeClr val="bg2">
                    <a:lumMod val="25000"/>
                  </a:schemeClr>
                </a:solidFill>
              </a:rPr>
              <a:t>Innotech</a:t>
            </a:r>
            <a:r>
              <a:rPr lang="en-US" dirty="0" smtClean="0">
                <a:solidFill>
                  <a:schemeClr val="bg2">
                    <a:lumMod val="25000"/>
                  </a:schemeClr>
                </a:solidFill>
              </a:rPr>
              <a:t> Alberta</a:t>
            </a:r>
          </a:p>
          <a:p>
            <a:endParaRPr lang="en-US" dirty="0" smtClean="0">
              <a:solidFill>
                <a:schemeClr val="bg2">
                  <a:lumMod val="25000"/>
                </a:schemeClr>
              </a:solidFill>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7112" t="8164" r="8942" b="17041"/>
          <a:stretch/>
        </p:blipFill>
        <p:spPr>
          <a:xfrm>
            <a:off x="5508104" y="1214545"/>
            <a:ext cx="3497634" cy="2337243"/>
          </a:xfrm>
          <a:prstGeom prst="rect">
            <a:avLst/>
          </a:prstGeom>
          <a:ln w="19050">
            <a:solidFill>
              <a:schemeClr val="accent1">
                <a:lumMod val="75000"/>
              </a:schemeClr>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358" y="4995987"/>
            <a:ext cx="2337052" cy="104907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7823" y="5166323"/>
            <a:ext cx="3101437" cy="950748"/>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5276" y="4868227"/>
            <a:ext cx="1739091" cy="1297077"/>
          </a:xfrm>
          <a:prstGeom prst="rect">
            <a:avLst/>
          </a:prstGeom>
        </p:spPr>
      </p:pic>
      <p:sp>
        <p:nvSpPr>
          <p:cNvPr id="11" name="TextBox 10"/>
          <p:cNvSpPr txBox="1"/>
          <p:nvPr/>
        </p:nvSpPr>
        <p:spPr>
          <a:xfrm>
            <a:off x="107504" y="4335487"/>
            <a:ext cx="2738250" cy="461665"/>
          </a:xfrm>
          <a:prstGeom prst="rect">
            <a:avLst/>
          </a:prstGeom>
          <a:noFill/>
        </p:spPr>
        <p:txBody>
          <a:bodyPr wrap="none" rtlCol="0">
            <a:spAutoFit/>
          </a:bodyPr>
          <a:lstStyle/>
          <a:p>
            <a:r>
              <a:rPr lang="en-US" sz="2400" dirty="0" smtClean="0">
                <a:solidFill>
                  <a:schemeClr val="bg2">
                    <a:lumMod val="25000"/>
                  </a:schemeClr>
                </a:solidFill>
              </a:rPr>
              <a:t>In partnership with:</a:t>
            </a:r>
            <a:endParaRPr lang="en-CA" sz="2400" dirty="0">
              <a:solidFill>
                <a:schemeClr val="bg2">
                  <a:lumMod val="25000"/>
                </a:schemeClr>
              </a:solidFill>
            </a:endParaRPr>
          </a:p>
        </p:txBody>
      </p:sp>
      <p:sp>
        <p:nvSpPr>
          <p:cNvPr id="6" name="TextBox 5"/>
          <p:cNvSpPr txBox="1"/>
          <p:nvPr/>
        </p:nvSpPr>
        <p:spPr>
          <a:xfrm>
            <a:off x="35496" y="3068960"/>
            <a:ext cx="3462807" cy="1015663"/>
          </a:xfrm>
          <a:prstGeom prst="rect">
            <a:avLst/>
          </a:prstGeom>
          <a:noFill/>
        </p:spPr>
        <p:txBody>
          <a:bodyPr wrap="none" rtlCol="0">
            <a:spAutoFit/>
          </a:bodyPr>
          <a:lstStyle/>
          <a:p>
            <a:r>
              <a:rPr lang="en-US" sz="2400" dirty="0" smtClean="0">
                <a:solidFill>
                  <a:schemeClr val="tx1">
                    <a:lumMod val="75000"/>
                    <a:lumOff val="25000"/>
                  </a:schemeClr>
                </a:solidFill>
              </a:rPr>
              <a:t>Special thanks to:</a:t>
            </a:r>
          </a:p>
          <a:p>
            <a:r>
              <a:rPr lang="en-US" dirty="0" smtClean="0">
                <a:solidFill>
                  <a:schemeClr val="tx1">
                    <a:lumMod val="75000"/>
                    <a:lumOff val="25000"/>
                  </a:schemeClr>
                </a:solidFill>
              </a:rPr>
              <a:t>Nisha </a:t>
            </a:r>
            <a:r>
              <a:rPr lang="en-US" dirty="0" err="1" smtClean="0">
                <a:solidFill>
                  <a:schemeClr val="tx1">
                    <a:lumMod val="75000"/>
                    <a:lumOff val="25000"/>
                  </a:schemeClr>
                </a:solidFill>
              </a:rPr>
              <a:t>Raghukumar</a:t>
            </a:r>
            <a:r>
              <a:rPr lang="en-US" dirty="0" smtClean="0">
                <a:solidFill>
                  <a:schemeClr val="tx1">
                    <a:lumMod val="75000"/>
                    <a:lumOff val="25000"/>
                  </a:schemeClr>
                </a:solidFill>
              </a:rPr>
              <a:t> – UBC</a:t>
            </a:r>
          </a:p>
          <a:p>
            <a:r>
              <a:rPr lang="en-US" dirty="0" smtClean="0">
                <a:solidFill>
                  <a:schemeClr val="tx1">
                    <a:lumMod val="75000"/>
                    <a:lumOff val="25000"/>
                  </a:schemeClr>
                </a:solidFill>
              </a:rPr>
              <a:t>Wildlife Coexistence Lab (</a:t>
            </a:r>
            <a:r>
              <a:rPr lang="en-US" dirty="0" err="1" smtClean="0">
                <a:solidFill>
                  <a:schemeClr val="tx1">
                    <a:lumMod val="75000"/>
                    <a:lumOff val="25000"/>
                  </a:schemeClr>
                </a:solidFill>
              </a:rPr>
              <a:t>WildCo</a:t>
            </a:r>
            <a:r>
              <a:rPr lang="en-US" dirty="0" smtClean="0">
                <a:solidFill>
                  <a:schemeClr val="tx1">
                    <a:lumMod val="75000"/>
                    <a:lumOff val="25000"/>
                  </a:schemeClr>
                </a:solidFill>
              </a:rPr>
              <a:t>)</a:t>
            </a:r>
            <a:endParaRPr lang="en-CA" dirty="0">
              <a:solidFill>
                <a:schemeClr val="tx1">
                  <a:lumMod val="75000"/>
                  <a:lumOff val="25000"/>
                </a:schemeClr>
              </a:solidFill>
            </a:endParaRPr>
          </a:p>
        </p:txBody>
      </p:sp>
    </p:spTree>
    <p:extLst>
      <p:ext uri="{BB962C8B-B14F-4D97-AF65-F5344CB8AC3E}">
        <p14:creationId xmlns:p14="http://schemas.microsoft.com/office/powerpoint/2010/main" val="8708637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US" b="1" dirty="0" smtClean="0">
                <a:solidFill>
                  <a:schemeClr val="tx1">
                    <a:lumMod val="75000"/>
                    <a:lumOff val="25000"/>
                  </a:schemeClr>
                </a:solidFill>
              </a:rPr>
              <a:t>Thank you!</a:t>
            </a:r>
            <a:endParaRPr lang="en-CA" b="1" dirty="0">
              <a:solidFill>
                <a:schemeClr val="tx1">
                  <a:lumMod val="75000"/>
                  <a:lumOff val="25000"/>
                </a:schemeClr>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7664" y="1052736"/>
            <a:ext cx="6034617" cy="4525963"/>
          </a:xfrm>
          <a:ln w="28575">
            <a:solidFill>
              <a:schemeClr val="accent1"/>
            </a:solidFill>
          </a:ln>
        </p:spPr>
      </p:pic>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24</a:t>
            </a:fld>
            <a:endParaRPr lang="en-CA" dirty="0">
              <a:solidFill>
                <a:schemeClr val="tx1">
                  <a:lumMod val="75000"/>
                  <a:lumOff val="25000"/>
                </a:schemeClr>
              </a:solidFill>
            </a:endParaRPr>
          </a:p>
        </p:txBody>
      </p:sp>
      <p:sp>
        <p:nvSpPr>
          <p:cNvPr id="6" name="Title 1"/>
          <p:cNvSpPr txBox="1">
            <a:spLocks/>
          </p:cNvSpPr>
          <p:nvPr/>
        </p:nvSpPr>
        <p:spPr>
          <a:xfrm>
            <a:off x="395536" y="537321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chemeClr val="tx1">
                    <a:lumMod val="75000"/>
                    <a:lumOff val="25000"/>
                  </a:schemeClr>
                </a:solidFill>
              </a:rPr>
              <a:t>Questions?</a:t>
            </a:r>
            <a:endParaRPr lang="en-CA" sz="3200" b="1" dirty="0">
              <a:solidFill>
                <a:schemeClr val="tx1">
                  <a:lumMod val="75000"/>
                  <a:lumOff val="25000"/>
                </a:schemeClr>
              </a:solidFill>
            </a:endParaRPr>
          </a:p>
        </p:txBody>
      </p:sp>
      <p:sp>
        <p:nvSpPr>
          <p:cNvPr id="7" name="TextBox 6"/>
          <p:cNvSpPr txBox="1"/>
          <p:nvPr/>
        </p:nvSpPr>
        <p:spPr>
          <a:xfrm>
            <a:off x="6554600" y="5807005"/>
            <a:ext cx="2553904" cy="646331"/>
          </a:xfrm>
          <a:prstGeom prst="rect">
            <a:avLst/>
          </a:prstGeom>
          <a:noFill/>
        </p:spPr>
        <p:txBody>
          <a:bodyPr wrap="none" rtlCol="0">
            <a:spAutoFit/>
          </a:bodyPr>
          <a:lstStyle/>
          <a:p>
            <a:pPr algn="r"/>
            <a:r>
              <a:rPr lang="en-US" b="1" dirty="0" smtClean="0">
                <a:solidFill>
                  <a:schemeClr val="tx1">
                    <a:lumMod val="75000"/>
                    <a:lumOff val="25000"/>
                  </a:schemeClr>
                </a:solidFill>
              </a:rPr>
              <a:t>@</a:t>
            </a:r>
            <a:r>
              <a:rPr lang="en-US" b="1" dirty="0" err="1" smtClean="0">
                <a:solidFill>
                  <a:schemeClr val="tx1">
                    <a:lumMod val="75000"/>
                    <a:lumOff val="25000"/>
                  </a:schemeClr>
                </a:solidFill>
              </a:rPr>
              <a:t>erin_tatt</a:t>
            </a:r>
            <a:endParaRPr lang="en-US" b="1" dirty="0" smtClean="0">
              <a:solidFill>
                <a:schemeClr val="tx1">
                  <a:lumMod val="75000"/>
                  <a:lumOff val="25000"/>
                </a:schemeClr>
              </a:solidFill>
            </a:endParaRPr>
          </a:p>
          <a:p>
            <a:pPr algn="r"/>
            <a:r>
              <a:rPr lang="en-US" b="1" dirty="0" smtClean="0">
                <a:solidFill>
                  <a:schemeClr val="tx1">
                    <a:lumMod val="75000"/>
                    <a:lumOff val="25000"/>
                  </a:schemeClr>
                </a:solidFill>
              </a:rPr>
              <a:t>ertattersall@gmail.com</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7208" y="5841893"/>
            <a:ext cx="325152" cy="325152"/>
          </a:xfrm>
          <a:prstGeom prst="rect">
            <a:avLst/>
          </a:prstGeom>
        </p:spPr>
      </p:pic>
    </p:spTree>
    <p:extLst>
      <p:ext uri="{BB962C8B-B14F-4D97-AF65-F5344CB8AC3E}">
        <p14:creationId xmlns:p14="http://schemas.microsoft.com/office/powerpoint/2010/main" val="39485265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US" b="1" dirty="0" smtClean="0">
                <a:solidFill>
                  <a:schemeClr val="tx1">
                    <a:lumMod val="75000"/>
                    <a:lumOff val="25000"/>
                  </a:schemeClr>
                </a:solidFill>
              </a:rPr>
              <a:t>Summary</a:t>
            </a:r>
            <a:endParaRPr lang="en-CA" b="1" dirty="0">
              <a:solidFill>
                <a:schemeClr val="tx1">
                  <a:lumMod val="75000"/>
                  <a:lumOff val="25000"/>
                </a:schemeClr>
              </a:solidFill>
            </a:endParaRPr>
          </a:p>
        </p:txBody>
      </p:sp>
      <p:sp>
        <p:nvSpPr>
          <p:cNvPr id="3" name="Content Placeholder 2"/>
          <p:cNvSpPr>
            <a:spLocks noGrp="1"/>
          </p:cNvSpPr>
          <p:nvPr>
            <p:ph idx="1"/>
          </p:nvPr>
        </p:nvSpPr>
        <p:spPr>
          <a:xfrm>
            <a:off x="457200" y="1207293"/>
            <a:ext cx="8229600" cy="4525963"/>
          </a:xfrm>
        </p:spPr>
        <p:txBody>
          <a:bodyPr/>
          <a:lstStyle/>
          <a:p>
            <a:r>
              <a:rPr lang="en-US" sz="2800" dirty="0" smtClean="0">
                <a:solidFill>
                  <a:schemeClr val="tx1">
                    <a:lumMod val="75000"/>
                    <a:lumOff val="25000"/>
                  </a:schemeClr>
                </a:solidFill>
              </a:rPr>
              <a:t>Linear disturbances alter community interactions at the expense of caribou</a:t>
            </a:r>
          </a:p>
          <a:p>
            <a:r>
              <a:rPr lang="en-US" sz="2800" dirty="0" smtClean="0">
                <a:solidFill>
                  <a:schemeClr val="tx1">
                    <a:lumMod val="75000"/>
                    <a:lumOff val="25000"/>
                  </a:schemeClr>
                </a:solidFill>
              </a:rPr>
              <a:t>Seismic line treatments suggest potential for integrated land management</a:t>
            </a:r>
          </a:p>
          <a:p>
            <a:pPr lvl="1"/>
            <a:r>
              <a:rPr lang="en-US" sz="1800" dirty="0" smtClean="0">
                <a:solidFill>
                  <a:schemeClr val="tx1">
                    <a:lumMod val="75000"/>
                    <a:lumOff val="25000"/>
                  </a:schemeClr>
                </a:solidFill>
              </a:rPr>
              <a:t>Caribou conservation via altered community interactions</a:t>
            </a:r>
          </a:p>
          <a:p>
            <a:r>
              <a:rPr lang="en-US" sz="2800" dirty="0" smtClean="0">
                <a:solidFill>
                  <a:schemeClr val="tx1">
                    <a:lumMod val="75000"/>
                    <a:lumOff val="25000"/>
                  </a:schemeClr>
                </a:solidFill>
              </a:rPr>
              <a:t>Multi-species monitoring informs conservation efficacy and community impacts</a:t>
            </a:r>
            <a:endParaRPr lang="en-CA" sz="2800" dirty="0">
              <a:solidFill>
                <a:schemeClr val="tx1">
                  <a:lumMod val="85000"/>
                  <a:lumOff val="1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25</a:t>
            </a:fld>
            <a:endParaRPr lang="en-CA" dirty="0">
              <a:solidFill>
                <a:schemeClr val="tx1">
                  <a:lumMod val="75000"/>
                  <a:lumOff val="25000"/>
                </a:schemeClr>
              </a:solidFill>
            </a:endParaRPr>
          </a:p>
        </p:txBody>
      </p:sp>
      <p:sp>
        <p:nvSpPr>
          <p:cNvPr id="5" name="TextBox 4"/>
          <p:cNvSpPr txBox="1"/>
          <p:nvPr/>
        </p:nvSpPr>
        <p:spPr>
          <a:xfrm>
            <a:off x="6554600" y="5807005"/>
            <a:ext cx="2553904" cy="646331"/>
          </a:xfrm>
          <a:prstGeom prst="rect">
            <a:avLst/>
          </a:prstGeom>
          <a:noFill/>
        </p:spPr>
        <p:txBody>
          <a:bodyPr wrap="none" rtlCol="0">
            <a:spAutoFit/>
          </a:bodyPr>
          <a:lstStyle/>
          <a:p>
            <a:pPr algn="r"/>
            <a:r>
              <a:rPr lang="en-US" b="1" dirty="0" smtClean="0">
                <a:solidFill>
                  <a:schemeClr val="tx1">
                    <a:lumMod val="75000"/>
                    <a:lumOff val="25000"/>
                  </a:schemeClr>
                </a:solidFill>
              </a:rPr>
              <a:t>@</a:t>
            </a:r>
            <a:r>
              <a:rPr lang="en-US" b="1" dirty="0" err="1" smtClean="0">
                <a:solidFill>
                  <a:schemeClr val="tx1">
                    <a:lumMod val="75000"/>
                    <a:lumOff val="25000"/>
                  </a:schemeClr>
                </a:solidFill>
              </a:rPr>
              <a:t>erin_tatt</a:t>
            </a:r>
            <a:endParaRPr lang="en-US" b="1" dirty="0" smtClean="0">
              <a:solidFill>
                <a:schemeClr val="tx1">
                  <a:lumMod val="75000"/>
                  <a:lumOff val="25000"/>
                </a:schemeClr>
              </a:solidFill>
            </a:endParaRPr>
          </a:p>
          <a:p>
            <a:pPr algn="r"/>
            <a:r>
              <a:rPr lang="en-US" b="1" dirty="0" smtClean="0">
                <a:solidFill>
                  <a:schemeClr val="tx1">
                    <a:lumMod val="75000"/>
                    <a:lumOff val="25000"/>
                  </a:schemeClr>
                </a:solidFill>
              </a:rPr>
              <a:t>ertattersall@gmail.com</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7208" y="5841893"/>
            <a:ext cx="325152" cy="325152"/>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5116" t="11938" r="5116" b="6046"/>
          <a:stretch/>
        </p:blipFill>
        <p:spPr>
          <a:xfrm>
            <a:off x="3347575" y="4437112"/>
            <a:ext cx="2952617" cy="2276872"/>
          </a:xfrm>
          <a:prstGeom prst="rect">
            <a:avLst/>
          </a:prstGeom>
          <a:ln w="28575">
            <a:solidFill>
              <a:schemeClr val="accent1">
                <a:lumMod val="75000"/>
              </a:schemeClr>
            </a:solidFill>
          </a:ln>
        </p:spPr>
      </p:pic>
    </p:spTree>
    <p:extLst>
      <p:ext uri="{BB962C8B-B14F-4D97-AF65-F5344CB8AC3E}">
        <p14:creationId xmlns:p14="http://schemas.microsoft.com/office/powerpoint/2010/main" val="18143968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b="1" dirty="0" smtClean="0">
                <a:solidFill>
                  <a:schemeClr val="tx1">
                    <a:lumMod val="75000"/>
                    <a:lumOff val="25000"/>
                  </a:schemeClr>
                </a:solidFill>
              </a:rPr>
              <a:t>References</a:t>
            </a:r>
            <a:endParaRPr lang="en-CA" b="1" dirty="0">
              <a:solidFill>
                <a:schemeClr val="tx1">
                  <a:lumMod val="75000"/>
                  <a:lumOff val="25000"/>
                </a:schemeClr>
              </a:solidFill>
            </a:endParaRPr>
          </a:p>
        </p:txBody>
      </p:sp>
      <p:sp>
        <p:nvSpPr>
          <p:cNvPr id="3" name="Content Placeholder 2"/>
          <p:cNvSpPr>
            <a:spLocks noGrp="1"/>
          </p:cNvSpPr>
          <p:nvPr>
            <p:ph idx="1"/>
          </p:nvPr>
        </p:nvSpPr>
        <p:spPr>
          <a:xfrm>
            <a:off x="467544" y="1268761"/>
            <a:ext cx="8229600" cy="4525963"/>
          </a:xfrm>
        </p:spPr>
        <p:txBody>
          <a:bodyPr>
            <a:noAutofit/>
          </a:bodyPr>
          <a:lstStyle/>
          <a:p>
            <a:r>
              <a:rPr lang="en-CA" sz="1200" dirty="0" err="1" smtClean="0">
                <a:solidFill>
                  <a:schemeClr val="tx1">
                    <a:lumMod val="75000"/>
                    <a:lumOff val="25000"/>
                  </a:schemeClr>
                </a:solidFill>
              </a:rPr>
              <a:t>Boutin</a:t>
            </a:r>
            <a:r>
              <a:rPr lang="en-CA" sz="1200" dirty="0">
                <a:solidFill>
                  <a:schemeClr val="tx1">
                    <a:lumMod val="75000"/>
                    <a:lumOff val="25000"/>
                  </a:schemeClr>
                </a:solidFill>
              </a:rPr>
              <a:t>, Stan; Boyce, Mark S.; and </a:t>
            </a:r>
            <a:r>
              <a:rPr lang="en-CA" sz="1200" dirty="0" err="1">
                <a:solidFill>
                  <a:schemeClr val="tx1">
                    <a:lumMod val="75000"/>
                    <a:lumOff val="25000"/>
                  </a:schemeClr>
                </a:solidFill>
              </a:rPr>
              <a:t>Hebblewhite</a:t>
            </a:r>
            <a:r>
              <a:rPr lang="en-CA" sz="1200" dirty="0">
                <a:solidFill>
                  <a:schemeClr val="tx1">
                    <a:lumMod val="75000"/>
                    <a:lumOff val="25000"/>
                  </a:schemeClr>
                </a:solidFill>
              </a:rPr>
              <a:t>, Mark, "Why Are Caribou Declining in the Oil Sands?" (2012). Wildlife Biology Faculty Publications. Paper 22</a:t>
            </a:r>
            <a:r>
              <a:rPr lang="en-CA" sz="1200" dirty="0" smtClean="0">
                <a:solidFill>
                  <a:schemeClr val="tx1">
                    <a:lumMod val="75000"/>
                    <a:lumOff val="25000"/>
                  </a:schemeClr>
                </a:solidFill>
              </a:rPr>
              <a:t>.</a:t>
            </a:r>
          </a:p>
          <a:p>
            <a:r>
              <a:rPr lang="en-CA" sz="1200" dirty="0" err="1">
                <a:solidFill>
                  <a:schemeClr val="tx1">
                    <a:lumMod val="75000"/>
                    <a:lumOff val="25000"/>
                  </a:schemeClr>
                </a:solidFill>
              </a:rPr>
              <a:t>Brodeur</a:t>
            </a:r>
            <a:r>
              <a:rPr lang="en-CA" sz="1200" dirty="0">
                <a:solidFill>
                  <a:schemeClr val="tx1">
                    <a:lumMod val="75000"/>
                    <a:lumOff val="25000"/>
                  </a:schemeClr>
                </a:solidFill>
              </a:rPr>
              <a:t>, V., Ouellet, J.-P., Courtois, R., &amp; Fortin, D. (2008). Habitat selection by black bears in an intensively logged boreal forest. </a:t>
            </a:r>
            <a:r>
              <a:rPr lang="en-CA" sz="1200" i="1" dirty="0">
                <a:solidFill>
                  <a:schemeClr val="tx1">
                    <a:lumMod val="75000"/>
                    <a:lumOff val="25000"/>
                  </a:schemeClr>
                </a:solidFill>
              </a:rPr>
              <a:t>Canadian Journal of Zoology</a:t>
            </a:r>
            <a:r>
              <a:rPr lang="en-CA" sz="1200" dirty="0">
                <a:solidFill>
                  <a:schemeClr val="tx1">
                    <a:lumMod val="75000"/>
                    <a:lumOff val="25000"/>
                  </a:schemeClr>
                </a:solidFill>
              </a:rPr>
              <a:t>, </a:t>
            </a:r>
            <a:r>
              <a:rPr lang="en-CA" sz="1200" i="1" dirty="0">
                <a:solidFill>
                  <a:schemeClr val="tx1">
                    <a:lumMod val="75000"/>
                    <a:lumOff val="25000"/>
                  </a:schemeClr>
                </a:solidFill>
              </a:rPr>
              <a:t>86</a:t>
            </a:r>
            <a:r>
              <a:rPr lang="en-CA" sz="1200" dirty="0">
                <a:solidFill>
                  <a:schemeClr val="tx1">
                    <a:lumMod val="75000"/>
                    <a:lumOff val="25000"/>
                  </a:schemeClr>
                </a:solidFill>
              </a:rPr>
              <a:t>(11), 1307–1316. </a:t>
            </a:r>
            <a:endParaRPr lang="en-CA" sz="1200" dirty="0" smtClean="0">
              <a:solidFill>
                <a:schemeClr val="tx1">
                  <a:lumMod val="75000"/>
                  <a:lumOff val="25000"/>
                </a:schemeClr>
              </a:solidFill>
            </a:endParaRPr>
          </a:p>
          <a:p>
            <a:r>
              <a:rPr lang="en-CA" sz="1200" dirty="0">
                <a:solidFill>
                  <a:schemeClr val="tx1">
                    <a:lumMod val="75000"/>
                    <a:lumOff val="25000"/>
                  </a:schemeClr>
                </a:solidFill>
              </a:rPr>
              <a:t>Burton, A. C., Neilson, E., Moreira, D., Ladle, A., </a:t>
            </a:r>
            <a:r>
              <a:rPr lang="en-CA" sz="1200" dirty="0" err="1">
                <a:solidFill>
                  <a:schemeClr val="tx1">
                    <a:lumMod val="75000"/>
                    <a:lumOff val="25000"/>
                  </a:schemeClr>
                </a:solidFill>
              </a:rPr>
              <a:t>Steenweg</a:t>
            </a:r>
            <a:r>
              <a:rPr lang="en-CA" sz="1200" dirty="0">
                <a:solidFill>
                  <a:schemeClr val="tx1">
                    <a:lumMod val="75000"/>
                    <a:lumOff val="25000"/>
                  </a:schemeClr>
                </a:solidFill>
              </a:rPr>
              <a:t>, R., Fisher, J. T., … &amp; </a:t>
            </a:r>
            <a:r>
              <a:rPr lang="en-CA" sz="1200" dirty="0" err="1">
                <a:solidFill>
                  <a:schemeClr val="tx1">
                    <a:lumMod val="75000"/>
                    <a:lumOff val="25000"/>
                  </a:schemeClr>
                </a:solidFill>
              </a:rPr>
              <a:t>Boutin</a:t>
            </a:r>
            <a:r>
              <a:rPr lang="en-CA" sz="1200" dirty="0">
                <a:solidFill>
                  <a:schemeClr val="tx1">
                    <a:lumMod val="75000"/>
                    <a:lumOff val="25000"/>
                  </a:schemeClr>
                </a:solidFill>
              </a:rPr>
              <a:t>, S. (2015). REVIEW: Wildlife camera trapping: a review and recommendations for linking surveys to ecological processes. </a:t>
            </a:r>
            <a:r>
              <a:rPr lang="en-CA" sz="1200" i="1" dirty="0">
                <a:solidFill>
                  <a:schemeClr val="tx1">
                    <a:lumMod val="75000"/>
                    <a:lumOff val="25000"/>
                  </a:schemeClr>
                </a:solidFill>
              </a:rPr>
              <a:t>Journal of Applied Ecology</a:t>
            </a:r>
            <a:r>
              <a:rPr lang="en-CA" sz="1200" dirty="0">
                <a:solidFill>
                  <a:schemeClr val="tx1">
                    <a:lumMod val="75000"/>
                    <a:lumOff val="25000"/>
                  </a:schemeClr>
                </a:solidFill>
              </a:rPr>
              <a:t>, </a:t>
            </a:r>
            <a:r>
              <a:rPr lang="en-CA" sz="1200" i="1" dirty="0">
                <a:solidFill>
                  <a:schemeClr val="tx1">
                    <a:lumMod val="75000"/>
                    <a:lumOff val="25000"/>
                  </a:schemeClr>
                </a:solidFill>
              </a:rPr>
              <a:t>52</a:t>
            </a:r>
            <a:r>
              <a:rPr lang="en-CA" sz="1200" dirty="0">
                <a:solidFill>
                  <a:schemeClr val="tx1">
                    <a:lumMod val="75000"/>
                    <a:lumOff val="25000"/>
                  </a:schemeClr>
                </a:solidFill>
              </a:rPr>
              <a:t>, 675–685. </a:t>
            </a:r>
            <a:endParaRPr lang="en-CA" sz="1200" dirty="0" smtClean="0">
              <a:solidFill>
                <a:schemeClr val="tx1">
                  <a:lumMod val="75000"/>
                  <a:lumOff val="25000"/>
                </a:schemeClr>
              </a:solidFill>
            </a:endParaRPr>
          </a:p>
          <a:p>
            <a:r>
              <a:rPr lang="en-CA" sz="1200" dirty="0" smtClean="0">
                <a:solidFill>
                  <a:schemeClr val="tx1">
                    <a:lumMod val="75000"/>
                    <a:lumOff val="25000"/>
                  </a:schemeClr>
                </a:solidFill>
              </a:rPr>
              <a:t>Dickie</a:t>
            </a:r>
            <a:r>
              <a:rPr lang="en-CA" sz="1200" dirty="0">
                <a:solidFill>
                  <a:schemeClr val="tx1">
                    <a:lumMod val="75000"/>
                    <a:lumOff val="25000"/>
                  </a:schemeClr>
                </a:solidFill>
              </a:rPr>
              <a:t>, M., </a:t>
            </a:r>
            <a:r>
              <a:rPr lang="en-CA" sz="1200" dirty="0" err="1">
                <a:solidFill>
                  <a:schemeClr val="tx1">
                    <a:lumMod val="75000"/>
                    <a:lumOff val="25000"/>
                  </a:schemeClr>
                </a:solidFill>
              </a:rPr>
              <a:t>Serrouya</a:t>
            </a:r>
            <a:r>
              <a:rPr lang="en-CA" sz="1200" dirty="0">
                <a:solidFill>
                  <a:schemeClr val="tx1">
                    <a:lumMod val="75000"/>
                    <a:lumOff val="25000"/>
                  </a:schemeClr>
                </a:solidFill>
              </a:rPr>
              <a:t>, R., </a:t>
            </a:r>
            <a:r>
              <a:rPr lang="en-CA" sz="1200" dirty="0" err="1">
                <a:solidFill>
                  <a:schemeClr val="tx1">
                    <a:lumMod val="75000"/>
                    <a:lumOff val="25000"/>
                  </a:schemeClr>
                </a:solidFill>
              </a:rPr>
              <a:t>Mcnay</a:t>
            </a:r>
            <a:r>
              <a:rPr lang="en-CA" sz="1200" dirty="0">
                <a:solidFill>
                  <a:schemeClr val="tx1">
                    <a:lumMod val="75000"/>
                    <a:lumOff val="25000"/>
                  </a:schemeClr>
                </a:solidFill>
              </a:rPr>
              <a:t>, R. S., &amp; </a:t>
            </a:r>
            <a:r>
              <a:rPr lang="en-CA" sz="1200" dirty="0" err="1">
                <a:solidFill>
                  <a:schemeClr val="tx1">
                    <a:lumMod val="75000"/>
                    <a:lumOff val="25000"/>
                  </a:schemeClr>
                </a:solidFill>
              </a:rPr>
              <a:t>Boutin</a:t>
            </a:r>
            <a:r>
              <a:rPr lang="en-CA" sz="1200" dirty="0">
                <a:solidFill>
                  <a:schemeClr val="tx1">
                    <a:lumMod val="75000"/>
                    <a:lumOff val="25000"/>
                  </a:schemeClr>
                </a:solidFill>
              </a:rPr>
              <a:t>, S. (2016). Faster and farther: </a:t>
            </a:r>
            <a:r>
              <a:rPr lang="en-CA" sz="1200" dirty="0" smtClean="0">
                <a:solidFill>
                  <a:schemeClr val="tx1">
                    <a:lumMod val="75000"/>
                    <a:lumOff val="25000"/>
                  </a:schemeClr>
                </a:solidFill>
              </a:rPr>
              <a:t>wolf </a:t>
            </a:r>
            <a:r>
              <a:rPr lang="en-CA" sz="1200" dirty="0">
                <a:solidFill>
                  <a:schemeClr val="tx1">
                    <a:lumMod val="75000"/>
                    <a:lumOff val="25000"/>
                  </a:schemeClr>
                </a:solidFill>
              </a:rPr>
              <a:t>movement on linear features and implications for hunting behaviour. </a:t>
            </a:r>
            <a:r>
              <a:rPr lang="en-CA" sz="1200" i="1" dirty="0">
                <a:solidFill>
                  <a:schemeClr val="tx1">
                    <a:lumMod val="75000"/>
                    <a:lumOff val="25000"/>
                  </a:schemeClr>
                </a:solidFill>
              </a:rPr>
              <a:t>Journal of Applied Ecology</a:t>
            </a:r>
            <a:r>
              <a:rPr lang="en-CA" sz="1200" dirty="0">
                <a:solidFill>
                  <a:schemeClr val="tx1">
                    <a:lumMod val="75000"/>
                    <a:lumOff val="25000"/>
                  </a:schemeClr>
                </a:solidFill>
              </a:rPr>
              <a:t>. </a:t>
            </a:r>
            <a:endParaRPr lang="en-CA" sz="1200" dirty="0" smtClean="0">
              <a:solidFill>
                <a:schemeClr val="tx1">
                  <a:lumMod val="75000"/>
                  <a:lumOff val="25000"/>
                </a:schemeClr>
              </a:solidFill>
            </a:endParaRPr>
          </a:p>
          <a:p>
            <a:r>
              <a:rPr lang="en-CA" sz="1200" dirty="0" smtClean="0">
                <a:solidFill>
                  <a:schemeClr val="tx1">
                    <a:lumMod val="75000"/>
                    <a:lumOff val="25000"/>
                  </a:schemeClr>
                </a:solidFill>
              </a:rPr>
              <a:t>Environment </a:t>
            </a:r>
            <a:r>
              <a:rPr lang="en-CA" sz="1200" dirty="0">
                <a:solidFill>
                  <a:schemeClr val="tx1">
                    <a:lumMod val="75000"/>
                    <a:lumOff val="25000"/>
                  </a:schemeClr>
                </a:solidFill>
              </a:rPr>
              <a:t>Canada. (2012). </a:t>
            </a:r>
            <a:r>
              <a:rPr lang="en-CA" sz="1200" i="1" dirty="0">
                <a:solidFill>
                  <a:schemeClr val="tx1">
                    <a:lumMod val="75000"/>
                    <a:lumOff val="25000"/>
                  </a:schemeClr>
                </a:solidFill>
              </a:rPr>
              <a:t>Recovery strategy for the woodland caribou (Rangifer </a:t>
            </a:r>
            <a:r>
              <a:rPr lang="en-CA" sz="1200" i="1" dirty="0" err="1">
                <a:solidFill>
                  <a:schemeClr val="tx1">
                    <a:lumMod val="75000"/>
                    <a:lumOff val="25000"/>
                  </a:schemeClr>
                </a:solidFill>
              </a:rPr>
              <a:t>tarandus</a:t>
            </a:r>
            <a:r>
              <a:rPr lang="en-CA" sz="1200" i="1" dirty="0">
                <a:solidFill>
                  <a:schemeClr val="tx1">
                    <a:lumMod val="75000"/>
                    <a:lumOff val="25000"/>
                  </a:schemeClr>
                </a:solidFill>
              </a:rPr>
              <a:t> caribou), boreal population, in Canada</a:t>
            </a:r>
            <a:r>
              <a:rPr lang="en-CA" sz="1200" dirty="0">
                <a:solidFill>
                  <a:schemeClr val="tx1">
                    <a:lumMod val="75000"/>
                    <a:lumOff val="25000"/>
                  </a:schemeClr>
                </a:solidFill>
              </a:rPr>
              <a:t>. </a:t>
            </a:r>
            <a:r>
              <a:rPr lang="en-CA" sz="1200" i="1" dirty="0">
                <a:solidFill>
                  <a:schemeClr val="tx1">
                    <a:lumMod val="75000"/>
                    <a:lumOff val="25000"/>
                  </a:schemeClr>
                </a:solidFill>
              </a:rPr>
              <a:t>Species at Risk Act</a:t>
            </a:r>
            <a:r>
              <a:rPr lang="en-CA" sz="1200" dirty="0">
                <a:solidFill>
                  <a:schemeClr val="tx1">
                    <a:lumMod val="75000"/>
                    <a:lumOff val="25000"/>
                  </a:schemeClr>
                </a:solidFill>
              </a:rPr>
              <a:t> Recovery Strategy Series. Environment Canada, Ottawa. xi + 138 pp</a:t>
            </a:r>
            <a:r>
              <a:rPr lang="en-CA" sz="1200" dirty="0" smtClean="0">
                <a:solidFill>
                  <a:schemeClr val="tx1">
                    <a:lumMod val="75000"/>
                    <a:lumOff val="25000"/>
                  </a:schemeClr>
                </a:solidFill>
              </a:rPr>
              <a:t>.</a:t>
            </a:r>
          </a:p>
          <a:p>
            <a:r>
              <a:rPr lang="en-CA" sz="1200" dirty="0" err="1">
                <a:solidFill>
                  <a:schemeClr val="tx1">
                    <a:lumMod val="75000"/>
                    <a:lumOff val="25000"/>
                  </a:schemeClr>
                </a:solidFill>
              </a:rPr>
              <a:t>Komers</a:t>
            </a:r>
            <a:r>
              <a:rPr lang="en-CA" sz="1200" dirty="0">
                <a:solidFill>
                  <a:schemeClr val="tx1">
                    <a:lumMod val="75000"/>
                    <a:lumOff val="25000"/>
                  </a:schemeClr>
                </a:solidFill>
              </a:rPr>
              <a:t>, P. E., &amp; </a:t>
            </a:r>
            <a:r>
              <a:rPr lang="en-CA" sz="1200" dirty="0" err="1">
                <a:solidFill>
                  <a:schemeClr val="tx1">
                    <a:lumMod val="75000"/>
                    <a:lumOff val="25000"/>
                  </a:schemeClr>
                </a:solidFill>
              </a:rPr>
              <a:t>Stanojevic</a:t>
            </a:r>
            <a:r>
              <a:rPr lang="en-CA" sz="1200" dirty="0">
                <a:solidFill>
                  <a:schemeClr val="tx1">
                    <a:lumMod val="75000"/>
                    <a:lumOff val="25000"/>
                  </a:schemeClr>
                </a:solidFill>
              </a:rPr>
              <a:t>, Z. (2013). Rates of Disturbance vary by data resolution: Implications for conservation schedules using the Alberta Boreal Forest as a case study. </a:t>
            </a:r>
            <a:r>
              <a:rPr lang="en-CA" sz="1200" i="1" dirty="0">
                <a:solidFill>
                  <a:schemeClr val="tx1">
                    <a:lumMod val="75000"/>
                    <a:lumOff val="25000"/>
                  </a:schemeClr>
                </a:solidFill>
              </a:rPr>
              <a:t>Global Change Biology</a:t>
            </a:r>
            <a:r>
              <a:rPr lang="en-CA" sz="1200" dirty="0">
                <a:solidFill>
                  <a:schemeClr val="tx1">
                    <a:lumMod val="75000"/>
                    <a:lumOff val="25000"/>
                  </a:schemeClr>
                </a:solidFill>
              </a:rPr>
              <a:t>, </a:t>
            </a:r>
            <a:r>
              <a:rPr lang="en-CA" sz="1200" i="1" dirty="0">
                <a:solidFill>
                  <a:schemeClr val="tx1">
                    <a:lumMod val="75000"/>
                    <a:lumOff val="25000"/>
                  </a:schemeClr>
                </a:solidFill>
              </a:rPr>
              <a:t>19</a:t>
            </a:r>
            <a:r>
              <a:rPr lang="en-CA" sz="1200" dirty="0">
                <a:solidFill>
                  <a:schemeClr val="tx1">
                    <a:lumMod val="75000"/>
                    <a:lumOff val="25000"/>
                  </a:schemeClr>
                </a:solidFill>
              </a:rPr>
              <a:t>, 2916–2928. </a:t>
            </a:r>
          </a:p>
          <a:p>
            <a:r>
              <a:rPr lang="en-CA" sz="1200" dirty="0" smtClean="0">
                <a:solidFill>
                  <a:schemeClr val="tx1">
                    <a:lumMod val="75000"/>
                    <a:lumOff val="25000"/>
                  </a:schemeClr>
                </a:solidFill>
              </a:rPr>
              <a:t>Latham</a:t>
            </a:r>
            <a:r>
              <a:rPr lang="en-CA" sz="1200" dirty="0">
                <a:solidFill>
                  <a:schemeClr val="tx1">
                    <a:lumMod val="75000"/>
                    <a:lumOff val="25000"/>
                  </a:schemeClr>
                </a:solidFill>
              </a:rPr>
              <a:t>, A. D. M., Latham, M. C., </a:t>
            </a:r>
            <a:r>
              <a:rPr lang="en-CA" sz="1200" dirty="0" err="1">
                <a:solidFill>
                  <a:schemeClr val="tx1">
                    <a:lumMod val="75000"/>
                    <a:lumOff val="25000"/>
                  </a:schemeClr>
                </a:solidFill>
              </a:rPr>
              <a:t>McCutchen</a:t>
            </a:r>
            <a:r>
              <a:rPr lang="en-CA" sz="1200" dirty="0">
                <a:solidFill>
                  <a:schemeClr val="tx1">
                    <a:lumMod val="75000"/>
                    <a:lumOff val="25000"/>
                  </a:schemeClr>
                </a:solidFill>
              </a:rPr>
              <a:t>, N. A., &amp; </a:t>
            </a:r>
            <a:r>
              <a:rPr lang="en-CA" sz="1200" dirty="0" err="1">
                <a:solidFill>
                  <a:schemeClr val="tx1">
                    <a:lumMod val="75000"/>
                    <a:lumOff val="25000"/>
                  </a:schemeClr>
                </a:solidFill>
              </a:rPr>
              <a:t>Boutin</a:t>
            </a:r>
            <a:r>
              <a:rPr lang="en-CA" sz="1200" dirty="0">
                <a:solidFill>
                  <a:schemeClr val="tx1">
                    <a:lumMod val="75000"/>
                    <a:lumOff val="25000"/>
                  </a:schemeClr>
                </a:solidFill>
              </a:rPr>
              <a:t>, S. (2011). Invading white-tailed deer change wolf-caribou dynamics in northeastern Alberta. </a:t>
            </a:r>
            <a:r>
              <a:rPr lang="en-CA" sz="1200" i="1" dirty="0">
                <a:solidFill>
                  <a:schemeClr val="tx1">
                    <a:lumMod val="75000"/>
                    <a:lumOff val="25000"/>
                  </a:schemeClr>
                </a:solidFill>
              </a:rPr>
              <a:t>Journal of Wildlife Management</a:t>
            </a:r>
            <a:r>
              <a:rPr lang="en-CA" sz="1200" dirty="0">
                <a:solidFill>
                  <a:schemeClr val="tx1">
                    <a:lumMod val="75000"/>
                    <a:lumOff val="25000"/>
                  </a:schemeClr>
                </a:solidFill>
              </a:rPr>
              <a:t>, </a:t>
            </a:r>
            <a:r>
              <a:rPr lang="en-CA" sz="1200" i="1" dirty="0">
                <a:solidFill>
                  <a:schemeClr val="tx1">
                    <a:lumMod val="75000"/>
                    <a:lumOff val="25000"/>
                  </a:schemeClr>
                </a:solidFill>
              </a:rPr>
              <a:t>75</a:t>
            </a:r>
            <a:r>
              <a:rPr lang="en-CA" sz="1200" dirty="0">
                <a:solidFill>
                  <a:schemeClr val="tx1">
                    <a:lumMod val="75000"/>
                    <a:lumOff val="25000"/>
                  </a:schemeClr>
                </a:solidFill>
              </a:rPr>
              <a:t>(1), 204–212. </a:t>
            </a:r>
            <a:r>
              <a:rPr lang="en-CA" sz="1200" dirty="0" smtClean="0">
                <a:solidFill>
                  <a:schemeClr val="tx1">
                    <a:lumMod val="75000"/>
                    <a:lumOff val="25000"/>
                  </a:schemeClr>
                </a:solidFill>
              </a:rPr>
              <a:t>Latham</a:t>
            </a:r>
            <a:r>
              <a:rPr lang="en-CA" sz="1200" dirty="0">
                <a:solidFill>
                  <a:schemeClr val="tx1">
                    <a:lumMod val="75000"/>
                    <a:lumOff val="25000"/>
                  </a:schemeClr>
                </a:solidFill>
              </a:rPr>
              <a:t>, A. D. M., Latham, M. C., Boyce, M. S., &amp; </a:t>
            </a:r>
            <a:r>
              <a:rPr lang="en-CA" sz="1200" dirty="0" err="1">
                <a:solidFill>
                  <a:schemeClr val="tx1">
                    <a:lumMod val="75000"/>
                    <a:lumOff val="25000"/>
                  </a:schemeClr>
                </a:solidFill>
              </a:rPr>
              <a:t>Boutin</a:t>
            </a:r>
            <a:r>
              <a:rPr lang="en-CA" sz="1200" dirty="0">
                <a:solidFill>
                  <a:schemeClr val="tx1">
                    <a:lumMod val="75000"/>
                    <a:lumOff val="25000"/>
                  </a:schemeClr>
                </a:solidFill>
              </a:rPr>
              <a:t>, S. (2013). Spatial relationships of sympatric wolves (</a:t>
            </a:r>
            <a:r>
              <a:rPr lang="en-CA" sz="1200" dirty="0" err="1">
                <a:solidFill>
                  <a:schemeClr val="tx1">
                    <a:lumMod val="75000"/>
                    <a:lumOff val="25000"/>
                  </a:schemeClr>
                </a:solidFill>
              </a:rPr>
              <a:t>Canis</a:t>
            </a:r>
            <a:r>
              <a:rPr lang="en-CA" sz="1200" dirty="0">
                <a:solidFill>
                  <a:schemeClr val="tx1">
                    <a:lumMod val="75000"/>
                    <a:lumOff val="25000"/>
                  </a:schemeClr>
                </a:solidFill>
              </a:rPr>
              <a:t> lupus) and coyotes (C. </a:t>
            </a:r>
            <a:r>
              <a:rPr lang="en-CA" sz="1200" dirty="0" err="1">
                <a:solidFill>
                  <a:schemeClr val="tx1">
                    <a:lumMod val="75000"/>
                    <a:lumOff val="25000"/>
                  </a:schemeClr>
                </a:solidFill>
              </a:rPr>
              <a:t>latrans</a:t>
            </a:r>
            <a:r>
              <a:rPr lang="en-CA" sz="1200" dirty="0">
                <a:solidFill>
                  <a:schemeClr val="tx1">
                    <a:lumMod val="75000"/>
                    <a:lumOff val="25000"/>
                  </a:schemeClr>
                </a:solidFill>
              </a:rPr>
              <a:t>) with woodland caribou (Rangifer </a:t>
            </a:r>
            <a:r>
              <a:rPr lang="en-CA" sz="1200" dirty="0" err="1">
                <a:solidFill>
                  <a:schemeClr val="tx1">
                    <a:lumMod val="75000"/>
                    <a:lumOff val="25000"/>
                  </a:schemeClr>
                </a:solidFill>
              </a:rPr>
              <a:t>tarandus</a:t>
            </a:r>
            <a:r>
              <a:rPr lang="en-CA" sz="1200" dirty="0">
                <a:solidFill>
                  <a:schemeClr val="tx1">
                    <a:lumMod val="75000"/>
                    <a:lumOff val="25000"/>
                  </a:schemeClr>
                </a:solidFill>
              </a:rPr>
              <a:t> caribou) during the calving season in a human-modified boreal landscape. </a:t>
            </a:r>
            <a:r>
              <a:rPr lang="en-CA" sz="1200" i="1" dirty="0">
                <a:solidFill>
                  <a:schemeClr val="tx1">
                    <a:lumMod val="75000"/>
                    <a:lumOff val="25000"/>
                  </a:schemeClr>
                </a:solidFill>
              </a:rPr>
              <a:t>Wildlife Research</a:t>
            </a:r>
            <a:r>
              <a:rPr lang="en-CA" sz="1200" dirty="0">
                <a:solidFill>
                  <a:schemeClr val="tx1">
                    <a:lumMod val="75000"/>
                    <a:lumOff val="25000"/>
                  </a:schemeClr>
                </a:solidFill>
              </a:rPr>
              <a:t>, </a:t>
            </a:r>
            <a:r>
              <a:rPr lang="en-CA" sz="1200" i="1" dirty="0">
                <a:solidFill>
                  <a:schemeClr val="tx1">
                    <a:lumMod val="75000"/>
                    <a:lumOff val="25000"/>
                  </a:schemeClr>
                </a:solidFill>
              </a:rPr>
              <a:t>40</a:t>
            </a:r>
            <a:r>
              <a:rPr lang="en-CA" sz="1200" dirty="0">
                <a:solidFill>
                  <a:schemeClr val="tx1">
                    <a:lumMod val="75000"/>
                    <a:lumOff val="25000"/>
                  </a:schemeClr>
                </a:solidFill>
              </a:rPr>
              <a:t>(3), 250–260. </a:t>
            </a:r>
            <a:endParaRPr lang="en-CA" sz="1200" dirty="0" smtClean="0">
              <a:solidFill>
                <a:schemeClr val="tx1">
                  <a:lumMod val="75000"/>
                  <a:lumOff val="25000"/>
                </a:schemeClr>
              </a:solidFill>
            </a:endParaRPr>
          </a:p>
          <a:p>
            <a:r>
              <a:rPr lang="en-CA" sz="1200" dirty="0" smtClean="0">
                <a:solidFill>
                  <a:schemeClr val="tx1">
                    <a:lumMod val="75000"/>
                    <a:lumOff val="25000"/>
                  </a:schemeClr>
                </a:solidFill>
              </a:rPr>
              <a:t>Oil </a:t>
            </a:r>
            <a:r>
              <a:rPr lang="en-CA" sz="1200" dirty="0">
                <a:solidFill>
                  <a:schemeClr val="tx1">
                    <a:lumMod val="75000"/>
                    <a:lumOff val="25000"/>
                  </a:schemeClr>
                </a:solidFill>
              </a:rPr>
              <a:t>Sands Leadership Initiative. </a:t>
            </a:r>
            <a:r>
              <a:rPr lang="en-CA" sz="1200" dirty="0" smtClean="0">
                <a:solidFill>
                  <a:schemeClr val="tx1">
                    <a:lumMod val="75000"/>
                    <a:lumOff val="25000"/>
                  </a:schemeClr>
                </a:solidFill>
              </a:rPr>
              <a:t>(2012). </a:t>
            </a:r>
            <a:r>
              <a:rPr lang="en-CA" sz="1200" dirty="0">
                <a:solidFill>
                  <a:schemeClr val="tx1">
                    <a:lumMod val="75000"/>
                    <a:lumOff val="25000"/>
                  </a:schemeClr>
                </a:solidFill>
              </a:rPr>
              <a:t>Application for linear restoration: </a:t>
            </a:r>
            <a:r>
              <a:rPr lang="en-CA" sz="1200" dirty="0" err="1">
                <a:solidFill>
                  <a:schemeClr val="tx1">
                    <a:lumMod val="75000"/>
                    <a:lumOff val="25000"/>
                  </a:schemeClr>
                </a:solidFill>
              </a:rPr>
              <a:t>Algar</a:t>
            </a:r>
            <a:r>
              <a:rPr lang="en-CA" sz="1200" dirty="0">
                <a:solidFill>
                  <a:schemeClr val="tx1">
                    <a:lumMod val="75000"/>
                    <a:lumOff val="25000"/>
                  </a:schemeClr>
                </a:solidFill>
              </a:rPr>
              <a:t> 2013. Prepared for Sustainable Resource Development, Lands – Forests Operations, Fort McMurray, AB. </a:t>
            </a:r>
            <a:r>
              <a:rPr lang="en-CA" sz="1200" dirty="0" err="1">
                <a:solidFill>
                  <a:schemeClr val="tx1">
                    <a:lumMod val="75000"/>
                    <a:lumOff val="25000"/>
                  </a:schemeClr>
                </a:solidFill>
              </a:rPr>
              <a:t>Nexen</a:t>
            </a:r>
            <a:r>
              <a:rPr lang="en-CA" sz="1200" dirty="0">
                <a:solidFill>
                  <a:schemeClr val="tx1">
                    <a:lumMod val="75000"/>
                    <a:lumOff val="25000"/>
                  </a:schemeClr>
                </a:solidFill>
              </a:rPr>
              <a:t> Inc., December, 2012</a:t>
            </a:r>
            <a:r>
              <a:rPr lang="en-CA" sz="1200" dirty="0" smtClean="0">
                <a:solidFill>
                  <a:schemeClr val="tx1">
                    <a:lumMod val="75000"/>
                    <a:lumOff val="25000"/>
                  </a:schemeClr>
                </a:solidFill>
              </a:rPr>
              <a:t>.</a:t>
            </a:r>
          </a:p>
          <a:p>
            <a:r>
              <a:rPr lang="en-CA" sz="1200" dirty="0" err="1">
                <a:solidFill>
                  <a:schemeClr val="tx1">
                    <a:lumMod val="75000"/>
                    <a:lumOff val="25000"/>
                  </a:schemeClr>
                </a:solidFill>
              </a:rPr>
              <a:t>Silvacom</a:t>
            </a:r>
            <a:r>
              <a:rPr lang="en-CA" sz="1200" dirty="0">
                <a:solidFill>
                  <a:schemeClr val="tx1">
                    <a:lumMod val="75000"/>
                    <a:lumOff val="25000"/>
                  </a:schemeClr>
                </a:solidFill>
              </a:rPr>
              <a:t> and </a:t>
            </a:r>
            <a:r>
              <a:rPr lang="en-CA" sz="1200" dirty="0" err="1">
                <a:solidFill>
                  <a:schemeClr val="tx1">
                    <a:lumMod val="75000"/>
                    <a:lumOff val="25000"/>
                  </a:schemeClr>
                </a:solidFill>
              </a:rPr>
              <a:t>Nexen</a:t>
            </a:r>
            <a:r>
              <a:rPr lang="en-CA" sz="1200" dirty="0">
                <a:solidFill>
                  <a:schemeClr val="tx1">
                    <a:lumMod val="75000"/>
                    <a:lumOff val="25000"/>
                  </a:schemeClr>
                </a:solidFill>
              </a:rPr>
              <a:t>. 2015. </a:t>
            </a:r>
            <a:r>
              <a:rPr lang="en-CA" sz="1200" dirty="0" err="1">
                <a:solidFill>
                  <a:schemeClr val="tx1">
                    <a:lumMod val="75000"/>
                    <a:lumOff val="25000"/>
                  </a:schemeClr>
                </a:solidFill>
              </a:rPr>
              <a:t>Algar</a:t>
            </a:r>
            <a:r>
              <a:rPr lang="en-CA" sz="1200" dirty="0">
                <a:solidFill>
                  <a:schemeClr val="tx1">
                    <a:lumMod val="75000"/>
                    <a:lumOff val="25000"/>
                  </a:schemeClr>
                </a:solidFill>
              </a:rPr>
              <a:t> Caribou Habitat Restoration Program: 2014/15 Areas 4 &amp; 5. Unpublished Report</a:t>
            </a:r>
            <a:r>
              <a:rPr lang="en-CA" sz="1200" dirty="0" smtClean="0">
                <a:solidFill>
                  <a:schemeClr val="tx1">
                    <a:lumMod val="75000"/>
                    <a:lumOff val="25000"/>
                  </a:schemeClr>
                </a:solidFill>
              </a:rPr>
              <a:t>.</a:t>
            </a:r>
          </a:p>
          <a:p>
            <a:r>
              <a:rPr lang="en-CA" sz="1200" dirty="0" err="1">
                <a:solidFill>
                  <a:schemeClr val="tx1">
                    <a:lumMod val="75000"/>
                    <a:lumOff val="25000"/>
                  </a:schemeClr>
                </a:solidFill>
              </a:rPr>
              <a:t>Tigner</a:t>
            </a:r>
            <a:r>
              <a:rPr lang="en-CA" sz="1200" dirty="0">
                <a:solidFill>
                  <a:schemeClr val="tx1">
                    <a:lumMod val="75000"/>
                    <a:lumOff val="25000"/>
                  </a:schemeClr>
                </a:solidFill>
              </a:rPr>
              <a:t>, J., Bayne, E. M., &amp; </a:t>
            </a:r>
            <a:r>
              <a:rPr lang="en-CA" sz="1200" dirty="0" err="1">
                <a:solidFill>
                  <a:schemeClr val="tx1">
                    <a:lumMod val="75000"/>
                    <a:lumOff val="25000"/>
                  </a:schemeClr>
                </a:solidFill>
              </a:rPr>
              <a:t>Boutin</a:t>
            </a:r>
            <a:r>
              <a:rPr lang="en-CA" sz="1200" dirty="0">
                <a:solidFill>
                  <a:schemeClr val="tx1">
                    <a:lumMod val="75000"/>
                    <a:lumOff val="25000"/>
                  </a:schemeClr>
                </a:solidFill>
              </a:rPr>
              <a:t>, S. (2014). Black bear use of seismic lines in Northern Canada. </a:t>
            </a:r>
            <a:r>
              <a:rPr lang="en-CA" sz="1200" i="1" dirty="0">
                <a:solidFill>
                  <a:schemeClr val="tx1">
                    <a:lumMod val="75000"/>
                    <a:lumOff val="25000"/>
                  </a:schemeClr>
                </a:solidFill>
              </a:rPr>
              <a:t>Journal of Wildlife Management</a:t>
            </a:r>
            <a:r>
              <a:rPr lang="en-CA" sz="1200" dirty="0">
                <a:solidFill>
                  <a:schemeClr val="tx1">
                    <a:lumMod val="75000"/>
                    <a:lumOff val="25000"/>
                  </a:schemeClr>
                </a:solidFill>
              </a:rPr>
              <a:t>, </a:t>
            </a:r>
            <a:r>
              <a:rPr lang="en-CA" sz="1200" i="1" dirty="0">
                <a:solidFill>
                  <a:schemeClr val="tx1">
                    <a:lumMod val="75000"/>
                    <a:lumOff val="25000"/>
                  </a:schemeClr>
                </a:solidFill>
              </a:rPr>
              <a:t>78</a:t>
            </a:r>
            <a:r>
              <a:rPr lang="en-CA" sz="1200" dirty="0">
                <a:solidFill>
                  <a:schemeClr val="tx1">
                    <a:lumMod val="75000"/>
                    <a:lumOff val="25000"/>
                  </a:schemeClr>
                </a:solidFill>
              </a:rPr>
              <a:t>(2), 282–292. </a:t>
            </a:r>
            <a:endParaRPr lang="en-CA" sz="1200" dirty="0" smtClean="0">
              <a:solidFill>
                <a:schemeClr val="tx1">
                  <a:lumMod val="75000"/>
                  <a:lumOff val="25000"/>
                </a:schemeClr>
              </a:solidFill>
            </a:endParaRPr>
          </a:p>
          <a:p>
            <a:r>
              <a:rPr lang="en-CA" sz="1200" dirty="0">
                <a:solidFill>
                  <a:schemeClr val="tx1">
                    <a:lumMod val="75000"/>
                    <a:lumOff val="25000"/>
                  </a:schemeClr>
                </a:solidFill>
              </a:rPr>
              <a:t>van </a:t>
            </a:r>
            <a:r>
              <a:rPr lang="en-CA" sz="1200" dirty="0" err="1">
                <a:solidFill>
                  <a:schemeClr val="tx1">
                    <a:lumMod val="75000"/>
                    <a:lumOff val="25000"/>
                  </a:schemeClr>
                </a:solidFill>
              </a:rPr>
              <a:t>Rensen</a:t>
            </a:r>
            <a:r>
              <a:rPr lang="en-CA" sz="1200" dirty="0">
                <a:solidFill>
                  <a:schemeClr val="tx1">
                    <a:lumMod val="75000"/>
                    <a:lumOff val="25000"/>
                  </a:schemeClr>
                </a:solidFill>
              </a:rPr>
              <a:t>, C. K., Nielsen, S. E., White, B., </a:t>
            </a:r>
            <a:r>
              <a:rPr lang="en-CA" sz="1200" dirty="0" err="1">
                <a:solidFill>
                  <a:schemeClr val="tx1">
                    <a:lumMod val="75000"/>
                    <a:lumOff val="25000"/>
                  </a:schemeClr>
                </a:solidFill>
              </a:rPr>
              <a:t>Vinge</a:t>
            </a:r>
            <a:r>
              <a:rPr lang="en-CA" sz="1200" dirty="0">
                <a:solidFill>
                  <a:schemeClr val="tx1">
                    <a:lumMod val="75000"/>
                    <a:lumOff val="25000"/>
                  </a:schemeClr>
                </a:solidFill>
              </a:rPr>
              <a:t>, T., &amp; </a:t>
            </a:r>
            <a:r>
              <a:rPr lang="en-CA" sz="1200" dirty="0" err="1">
                <a:solidFill>
                  <a:schemeClr val="tx1">
                    <a:lumMod val="75000"/>
                    <a:lumOff val="25000"/>
                  </a:schemeClr>
                </a:solidFill>
              </a:rPr>
              <a:t>Lieffers</a:t>
            </a:r>
            <a:r>
              <a:rPr lang="en-CA" sz="1200" dirty="0">
                <a:solidFill>
                  <a:schemeClr val="tx1">
                    <a:lumMod val="75000"/>
                    <a:lumOff val="25000"/>
                  </a:schemeClr>
                </a:solidFill>
              </a:rPr>
              <a:t>, V. J. (2015). Natural regeneration of forest vegetation on legacy seismic lines in boreal habitats in Alberta’s oil sands region. </a:t>
            </a:r>
            <a:r>
              <a:rPr lang="en-CA" sz="1200" i="1" dirty="0">
                <a:solidFill>
                  <a:schemeClr val="tx1">
                    <a:lumMod val="75000"/>
                    <a:lumOff val="25000"/>
                  </a:schemeClr>
                </a:solidFill>
              </a:rPr>
              <a:t>Biological Conservation</a:t>
            </a:r>
            <a:r>
              <a:rPr lang="en-CA" sz="1200" dirty="0">
                <a:solidFill>
                  <a:schemeClr val="tx1">
                    <a:lumMod val="75000"/>
                    <a:lumOff val="25000"/>
                  </a:schemeClr>
                </a:solidFill>
              </a:rPr>
              <a:t>, </a:t>
            </a:r>
            <a:r>
              <a:rPr lang="en-CA" sz="1200" i="1" dirty="0">
                <a:solidFill>
                  <a:schemeClr val="tx1">
                    <a:lumMod val="75000"/>
                    <a:lumOff val="25000"/>
                  </a:schemeClr>
                </a:solidFill>
              </a:rPr>
              <a:t>184</a:t>
            </a:r>
            <a:r>
              <a:rPr lang="en-CA" sz="1200" dirty="0">
                <a:solidFill>
                  <a:schemeClr val="tx1">
                    <a:lumMod val="75000"/>
                    <a:lumOff val="25000"/>
                  </a:schemeClr>
                </a:solidFill>
              </a:rPr>
              <a:t>, 127–135. </a:t>
            </a: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26</a:t>
            </a:fld>
            <a:endParaRPr lang="en-CA" dirty="0">
              <a:solidFill>
                <a:schemeClr val="tx1">
                  <a:lumMod val="75000"/>
                  <a:lumOff val="25000"/>
                </a:schemeClr>
              </a:solidFill>
            </a:endParaRPr>
          </a:p>
        </p:txBody>
      </p:sp>
    </p:spTree>
    <p:extLst>
      <p:ext uri="{BB962C8B-B14F-4D97-AF65-F5344CB8AC3E}">
        <p14:creationId xmlns:p14="http://schemas.microsoft.com/office/powerpoint/2010/main" val="30290429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760"/>
            <a:ext cx="8229600" cy="1143000"/>
          </a:xfrm>
        </p:spPr>
        <p:txBody>
          <a:bodyPr>
            <a:normAutofit fontScale="90000"/>
          </a:bodyPr>
          <a:lstStyle/>
          <a:p>
            <a:r>
              <a:rPr lang="en-US" b="1" dirty="0" smtClean="0">
                <a:solidFill>
                  <a:schemeClr val="tx1">
                    <a:lumMod val="75000"/>
                    <a:lumOff val="25000"/>
                  </a:schemeClr>
                </a:solidFill>
              </a:rPr>
              <a:t>Model selection: </a:t>
            </a:r>
            <a:br>
              <a:rPr lang="en-US" b="1" dirty="0" smtClean="0">
                <a:solidFill>
                  <a:schemeClr val="tx1">
                    <a:lumMod val="75000"/>
                    <a:lumOff val="25000"/>
                  </a:schemeClr>
                </a:solidFill>
              </a:rPr>
            </a:br>
            <a:r>
              <a:rPr lang="en-US" b="1" dirty="0" smtClean="0">
                <a:solidFill>
                  <a:schemeClr val="tx1">
                    <a:lumMod val="75000"/>
                    <a:lumOff val="25000"/>
                  </a:schemeClr>
                </a:solidFill>
              </a:rPr>
              <a:t>wolves</a:t>
            </a:r>
            <a:endParaRPr lang="en-CA" b="1" dirty="0">
              <a:solidFill>
                <a:schemeClr val="tx1">
                  <a:lumMod val="75000"/>
                  <a:lumOff val="25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16856534"/>
              </p:ext>
            </p:extLst>
          </p:nvPr>
        </p:nvGraphicFramePr>
        <p:xfrm>
          <a:off x="529208" y="1844824"/>
          <a:ext cx="8229600" cy="4820920"/>
        </p:xfrm>
        <a:graphic>
          <a:graphicData uri="http://schemas.openxmlformats.org/drawingml/2006/table">
            <a:tbl>
              <a:tblPr firstRow="1" bandRow="1">
                <a:tableStyleId>{46F890A9-2807-4EBB-B81D-B2AA78EC7F39}</a:tableStyleId>
              </a:tblPr>
              <a:tblGrid>
                <a:gridCol w="3970784"/>
                <a:gridCol w="1080120"/>
                <a:gridCol w="792088"/>
                <a:gridCol w="740688"/>
                <a:gridCol w="1645920"/>
              </a:tblGrid>
              <a:tr h="370840">
                <a:tc>
                  <a:txBody>
                    <a:bodyPr/>
                    <a:lstStyle/>
                    <a:p>
                      <a:r>
                        <a:rPr lang="en-US" dirty="0" smtClean="0">
                          <a:solidFill>
                            <a:sysClr val="windowText" lastClr="000000"/>
                          </a:solidFill>
                          <a:latin typeface="Calibri" panose="020F0502020204030204" pitchFamily="34" charset="0"/>
                        </a:rPr>
                        <a:t>Model</a:t>
                      </a:r>
                      <a:r>
                        <a:rPr lang="en-US" baseline="0" dirty="0" smtClean="0">
                          <a:solidFill>
                            <a:sysClr val="windowText" lastClr="000000"/>
                          </a:solidFill>
                          <a:latin typeface="Calibri" panose="020F0502020204030204" pitchFamily="34" charset="0"/>
                        </a:rPr>
                        <a:t> Name</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err="1" smtClean="0">
                          <a:solidFill>
                            <a:sysClr val="windowText" lastClr="000000"/>
                          </a:solidFill>
                          <a:latin typeface="Calibri" panose="020F0502020204030204" pitchFamily="34" charset="0"/>
                        </a:rPr>
                        <a:t>dLogLik</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err="1" smtClean="0">
                          <a:solidFill>
                            <a:sysClr val="windowText" lastClr="000000"/>
                          </a:solidFill>
                          <a:latin typeface="Calibri" panose="020F0502020204030204" pitchFamily="34" charset="0"/>
                        </a:rPr>
                        <a:t>dAIC</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err="1" smtClean="0">
                          <a:solidFill>
                            <a:sysClr val="windowText" lastClr="000000"/>
                          </a:solidFill>
                          <a:latin typeface="Calibri" panose="020F0502020204030204" pitchFamily="34" charset="0"/>
                        </a:rPr>
                        <a:t>df</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ysClr val="windowText" lastClr="000000"/>
                          </a:solidFill>
                          <a:latin typeface="Calibri" panose="020F0502020204030204" pitchFamily="34" charset="0"/>
                        </a:rPr>
                        <a:t>Model weight</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Snow</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5.0</a:t>
                      </a:r>
                      <a:endParaRPr lang="en-CA" dirty="0">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0.0</a:t>
                      </a:r>
                      <a:endParaRPr lang="en-CA" dirty="0">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6</a:t>
                      </a:r>
                      <a:endParaRPr lang="en-CA" dirty="0">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0.3572</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  + %Lowland + Snow</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8.8</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0.5</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10</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0.2834</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  + Snow</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7.6</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0.9</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9</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0.2303</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 + %Lowland</a:t>
                      </a:r>
                      <a:r>
                        <a:rPr lang="en-US" baseline="0" dirty="0" smtClean="0">
                          <a:solidFill>
                            <a:sysClr val="windowText" lastClr="000000"/>
                          </a:solidFill>
                          <a:latin typeface="Calibri" panose="020F0502020204030204" pitchFamily="34" charset="0"/>
                        </a:rPr>
                        <a:t> + </a:t>
                      </a:r>
                      <a:r>
                        <a:rPr lang="en-US" baseline="0" dirty="0" err="1" smtClean="0">
                          <a:solidFill>
                            <a:sysClr val="windowText" lastClr="000000"/>
                          </a:solidFill>
                          <a:latin typeface="Calibri" panose="020F0502020204030204" pitchFamily="34" charset="0"/>
                        </a:rPr>
                        <a:t>Snow+VegHt</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8.8</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2.5</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11</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0.1043</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Null</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0.0</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8.1</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5</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0.0064</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 + %Lowland</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3.8</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8.5</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9</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0.0051</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Treatment</a:t>
                      </a:r>
                      <a:endParaRPr lang="en-CA" dirty="0" smtClean="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2.5</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9.0</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8</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0.0039</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%Lowland</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0.2</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9.7</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6</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0.0028</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err="1" smtClean="0">
                          <a:solidFill>
                            <a:sysClr val="windowText" lastClr="000000"/>
                          </a:solidFill>
                          <a:latin typeface="Calibri" panose="020F0502020204030204" pitchFamily="34" charset="0"/>
                        </a:rPr>
                        <a:t>VegHt</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0.1</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9.8</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6</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0.0027</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Treatment+</a:t>
                      </a:r>
                      <a:r>
                        <a:rPr lang="en-US" baseline="0" dirty="0" smtClean="0">
                          <a:solidFill>
                            <a:sysClr val="windowText" lastClr="000000"/>
                          </a:solidFill>
                          <a:latin typeface="Calibri" panose="020F0502020204030204" pitchFamily="34" charset="0"/>
                        </a:rPr>
                        <a:t> %Lowland+ </a:t>
                      </a:r>
                      <a:r>
                        <a:rPr lang="en-US" baseline="0" dirty="0" err="1" smtClean="0">
                          <a:solidFill>
                            <a:sysClr val="windowText" lastClr="000000"/>
                          </a:solidFill>
                          <a:latin typeface="Calibri" panose="020F0502020204030204" pitchFamily="34" charset="0"/>
                        </a:rPr>
                        <a:t>VegHt</a:t>
                      </a:r>
                      <a:endParaRPr lang="en-CA" dirty="0" smtClean="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3.8</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10.5</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10</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0.0019</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Treatment+ </a:t>
                      </a:r>
                      <a:r>
                        <a:rPr lang="en-US" dirty="0" err="1" smtClean="0">
                          <a:solidFill>
                            <a:sysClr val="windowText" lastClr="000000"/>
                          </a:solidFill>
                          <a:latin typeface="Calibri" panose="020F0502020204030204" pitchFamily="34" charset="0"/>
                        </a:rPr>
                        <a:t>VegHt</a:t>
                      </a:r>
                      <a:endParaRPr lang="en-CA" dirty="0" smtClean="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2.5</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11.0</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9</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0.0015</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Treatment*%Lowland</a:t>
                      </a:r>
                      <a:endParaRPr lang="en-CA" dirty="0" smtClean="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4.8</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12.4</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12</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latin typeface="Calibri" panose="020F0502020204030204" pitchFamily="34" charset="0"/>
                        </a:rPr>
                        <a:t>&lt;0.001</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27</a:t>
            </a:fld>
            <a:endParaRPr lang="en-CA" dirty="0">
              <a:solidFill>
                <a:schemeClr val="tx1">
                  <a:lumMod val="75000"/>
                  <a:lumOff val="25000"/>
                </a:schemeClr>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961" t="39602" r="13831" b="2189"/>
          <a:stretch/>
        </p:blipFill>
        <p:spPr>
          <a:xfrm>
            <a:off x="179512" y="188640"/>
            <a:ext cx="1920214" cy="1440160"/>
          </a:xfrm>
          <a:prstGeom prst="rect">
            <a:avLst/>
          </a:prstGeom>
          <a:ln>
            <a:solidFill>
              <a:schemeClr val="accent1"/>
            </a:solidFill>
          </a:ln>
        </p:spPr>
      </p:pic>
      <p:sp>
        <p:nvSpPr>
          <p:cNvPr id="3" name="Rectangle 2"/>
          <p:cNvSpPr/>
          <p:nvPr/>
        </p:nvSpPr>
        <p:spPr>
          <a:xfrm>
            <a:off x="539552" y="2204864"/>
            <a:ext cx="8208912" cy="11521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2300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normAutofit fontScale="90000"/>
          </a:bodyPr>
          <a:lstStyle/>
          <a:p>
            <a:r>
              <a:rPr lang="en-US" sz="4900" b="1" dirty="0" smtClean="0">
                <a:solidFill>
                  <a:schemeClr val="tx1">
                    <a:lumMod val="75000"/>
                    <a:lumOff val="25000"/>
                  </a:schemeClr>
                </a:solidFill>
              </a:rPr>
              <a:t>Model selection:</a:t>
            </a:r>
            <a:br>
              <a:rPr lang="en-US" sz="4900" b="1" dirty="0" smtClean="0">
                <a:solidFill>
                  <a:schemeClr val="tx1">
                    <a:lumMod val="75000"/>
                    <a:lumOff val="25000"/>
                  </a:schemeClr>
                </a:solidFill>
              </a:rPr>
            </a:br>
            <a:r>
              <a:rPr lang="en-US" sz="4900" b="1" dirty="0" smtClean="0">
                <a:solidFill>
                  <a:schemeClr val="tx1">
                    <a:lumMod val="75000"/>
                    <a:lumOff val="25000"/>
                  </a:schemeClr>
                </a:solidFill>
              </a:rPr>
              <a:t>black bears</a:t>
            </a:r>
            <a:r>
              <a:rPr lang="en-US" b="1" dirty="0" smtClean="0">
                <a:solidFill>
                  <a:schemeClr val="tx1">
                    <a:lumMod val="75000"/>
                    <a:lumOff val="25000"/>
                  </a:schemeClr>
                </a:solidFill>
              </a:rPr>
              <a:t/>
            </a:r>
            <a:br>
              <a:rPr lang="en-US" b="1" dirty="0" smtClean="0">
                <a:solidFill>
                  <a:schemeClr val="tx1">
                    <a:lumMod val="75000"/>
                    <a:lumOff val="25000"/>
                  </a:schemeClr>
                </a:solidFill>
              </a:rPr>
            </a:br>
            <a:r>
              <a:rPr lang="en-US" sz="2700" dirty="0" smtClean="0">
                <a:solidFill>
                  <a:schemeClr val="tx1">
                    <a:lumMod val="75000"/>
                    <a:lumOff val="25000"/>
                  </a:schemeClr>
                </a:solidFill>
              </a:rPr>
              <a:t>April - October</a:t>
            </a:r>
            <a:endParaRPr lang="en-CA" b="1" dirty="0">
              <a:solidFill>
                <a:schemeClr val="tx1">
                  <a:lumMod val="75000"/>
                  <a:lumOff val="25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71158669"/>
              </p:ext>
            </p:extLst>
          </p:nvPr>
        </p:nvGraphicFramePr>
        <p:xfrm>
          <a:off x="457200" y="2222872"/>
          <a:ext cx="8229600" cy="2966720"/>
        </p:xfrm>
        <a:graphic>
          <a:graphicData uri="http://schemas.openxmlformats.org/drawingml/2006/table">
            <a:tbl>
              <a:tblPr firstRow="1" bandRow="1">
                <a:tableStyleId>{46F890A9-2807-4EBB-B81D-B2AA78EC7F39}</a:tableStyleId>
              </a:tblPr>
              <a:tblGrid>
                <a:gridCol w="3466728"/>
                <a:gridCol w="1296144"/>
                <a:gridCol w="1080120"/>
                <a:gridCol w="740688"/>
                <a:gridCol w="1645920"/>
              </a:tblGrid>
              <a:tr h="370840">
                <a:tc>
                  <a:txBody>
                    <a:bodyPr/>
                    <a:lstStyle/>
                    <a:p>
                      <a:r>
                        <a:rPr lang="en-US" dirty="0" smtClean="0">
                          <a:solidFill>
                            <a:sysClr val="windowText" lastClr="000000"/>
                          </a:solidFill>
                          <a:latin typeface="Calibri" panose="020F0502020204030204" pitchFamily="34" charset="0"/>
                        </a:rPr>
                        <a:t>Model</a:t>
                      </a:r>
                      <a:r>
                        <a:rPr lang="en-US" baseline="0" dirty="0" smtClean="0">
                          <a:solidFill>
                            <a:sysClr val="windowText" lastClr="000000"/>
                          </a:solidFill>
                          <a:latin typeface="Calibri" panose="020F0502020204030204" pitchFamily="34" charset="0"/>
                        </a:rPr>
                        <a:t> Name</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dLogLik</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dAIC</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df</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Model weight</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 + %Lowland + </a:t>
                      </a:r>
                      <a:r>
                        <a:rPr lang="en-US" dirty="0" err="1" smtClean="0">
                          <a:solidFill>
                            <a:sysClr val="windowText" lastClr="000000"/>
                          </a:solidFill>
                          <a:latin typeface="Calibri" panose="020F0502020204030204" pitchFamily="34" charset="0"/>
                        </a:rPr>
                        <a:t>VegHt</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9.3</a:t>
                      </a:r>
                      <a:endParaRPr lang="en-CA" dirty="0">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0.0</a:t>
                      </a:r>
                      <a:endParaRPr lang="en-CA" dirty="0">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10</a:t>
                      </a:r>
                      <a:endParaRPr lang="en-CA" dirty="0">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0.5874</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 </a:t>
                      </a:r>
                      <a:r>
                        <a:rPr lang="en-US" baseline="0" dirty="0" smtClean="0">
                          <a:solidFill>
                            <a:sysClr val="windowText" lastClr="000000"/>
                          </a:solidFill>
                          <a:latin typeface="Calibri" panose="020F0502020204030204" pitchFamily="34" charset="0"/>
                        </a:rPr>
                        <a:t> + %Lowland</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7.6</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1.5</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9</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0.2805</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%Lowland</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3.2</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4.2</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6</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0.0732</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 </a:t>
                      </a:r>
                      <a:r>
                        <a:rPr lang="en-US" dirty="0" err="1" smtClean="0">
                          <a:solidFill>
                            <a:sysClr val="windowText" lastClr="000000"/>
                          </a:solidFill>
                          <a:latin typeface="Calibri" panose="020F0502020204030204" pitchFamily="34" charset="0"/>
                        </a:rPr>
                        <a:t>VegHt</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5.4</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5.9</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9</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0.0307</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err="1" smtClean="0">
                          <a:solidFill>
                            <a:sysClr val="windowText" lastClr="000000"/>
                          </a:solidFill>
                          <a:latin typeface="Calibri" panose="020F0502020204030204" pitchFamily="34" charset="0"/>
                        </a:rPr>
                        <a:t>VegHt</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1.7</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7.3</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6</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0.0155</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Null</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0.0</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8.6</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5</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0.0078</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2.5</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9.6</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8</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0.0048</a:t>
                      </a:r>
                      <a:endParaRPr lang="en-CA" dirty="0">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28</a:t>
            </a:fld>
            <a:endParaRPr lang="en-CA" dirty="0">
              <a:solidFill>
                <a:schemeClr val="tx1">
                  <a:lumMod val="75000"/>
                  <a:lumOff val="25000"/>
                </a:schemeClr>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9979" t="5439" r="900" b="5439"/>
          <a:stretch/>
        </p:blipFill>
        <p:spPr>
          <a:xfrm>
            <a:off x="179512" y="188640"/>
            <a:ext cx="1920000" cy="1440000"/>
          </a:xfrm>
          <a:prstGeom prst="rect">
            <a:avLst/>
          </a:prstGeom>
          <a:ln>
            <a:solidFill>
              <a:schemeClr val="accent1"/>
            </a:solidFill>
          </a:ln>
        </p:spPr>
      </p:pic>
      <p:sp>
        <p:nvSpPr>
          <p:cNvPr id="6" name="Rectangle 5"/>
          <p:cNvSpPr/>
          <p:nvPr/>
        </p:nvSpPr>
        <p:spPr>
          <a:xfrm>
            <a:off x="467544" y="2582978"/>
            <a:ext cx="8208912" cy="7740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503397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normAutofit fontScale="90000"/>
          </a:bodyPr>
          <a:lstStyle/>
          <a:p>
            <a:r>
              <a:rPr lang="en-US" b="1" dirty="0" smtClean="0">
                <a:solidFill>
                  <a:schemeClr val="tx1">
                    <a:lumMod val="75000"/>
                    <a:lumOff val="25000"/>
                  </a:schemeClr>
                </a:solidFill>
              </a:rPr>
              <a:t>Model selection:</a:t>
            </a:r>
            <a:br>
              <a:rPr lang="en-US" b="1" dirty="0" smtClean="0">
                <a:solidFill>
                  <a:schemeClr val="tx1">
                    <a:lumMod val="75000"/>
                    <a:lumOff val="25000"/>
                  </a:schemeClr>
                </a:solidFill>
              </a:rPr>
            </a:br>
            <a:r>
              <a:rPr lang="en-US" b="1" dirty="0" smtClean="0">
                <a:solidFill>
                  <a:schemeClr val="tx1">
                    <a:lumMod val="75000"/>
                    <a:lumOff val="25000"/>
                  </a:schemeClr>
                </a:solidFill>
              </a:rPr>
              <a:t>caribou</a:t>
            </a:r>
            <a:endParaRPr lang="en-CA" b="1" dirty="0">
              <a:solidFill>
                <a:schemeClr val="tx1">
                  <a:lumMod val="75000"/>
                  <a:lumOff val="25000"/>
                </a:schemeClr>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02539247"/>
              </p:ext>
            </p:extLst>
          </p:nvPr>
        </p:nvGraphicFramePr>
        <p:xfrm>
          <a:off x="371752" y="2132856"/>
          <a:ext cx="8229600" cy="2966720"/>
        </p:xfrm>
        <a:graphic>
          <a:graphicData uri="http://schemas.openxmlformats.org/drawingml/2006/table">
            <a:tbl>
              <a:tblPr firstRow="1" bandRow="1">
                <a:tableStyleId>{46F890A9-2807-4EBB-B81D-B2AA78EC7F39}</a:tableStyleId>
              </a:tblPr>
              <a:tblGrid>
                <a:gridCol w="3480168"/>
                <a:gridCol w="1282704"/>
                <a:gridCol w="1080120"/>
                <a:gridCol w="740688"/>
                <a:gridCol w="1645920"/>
              </a:tblGrid>
              <a:tr h="370840">
                <a:tc>
                  <a:txBody>
                    <a:bodyPr/>
                    <a:lstStyle/>
                    <a:p>
                      <a:r>
                        <a:rPr lang="en-US" dirty="0" smtClean="0">
                          <a:solidFill>
                            <a:sysClr val="windowText" lastClr="000000"/>
                          </a:solidFill>
                          <a:latin typeface="Calibri" panose="020F0502020204030204" pitchFamily="34" charset="0"/>
                        </a:rPr>
                        <a:t>Model</a:t>
                      </a:r>
                      <a:r>
                        <a:rPr lang="en-US" baseline="0" dirty="0" smtClean="0">
                          <a:solidFill>
                            <a:sysClr val="windowText" lastClr="000000"/>
                          </a:solidFill>
                          <a:latin typeface="Calibri" panose="020F0502020204030204" pitchFamily="34" charset="0"/>
                        </a:rPr>
                        <a:t> Name</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dLogLik</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dAIC</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df</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Model weight</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%Lowland</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9.8</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0.0</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6</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0.42</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 + % Lowland + Snow</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13.6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0.3</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0.35</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Treatment + %Lowland</a:t>
                      </a:r>
                      <a:endParaRPr lang="en-CA" dirty="0" smtClean="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12.2</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1.2</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9</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0.23</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 + Snow</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6.2</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13.1</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9</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&lt;0.001</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Treatment</a:t>
                      </a:r>
                      <a:endParaRPr lang="en-CA" dirty="0" smtClean="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4.5</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14.6</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8</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mtClean="0">
                          <a:solidFill>
                            <a:sysClr val="windowText" lastClr="000000"/>
                          </a:solidFill>
                          <a:latin typeface="Calibri" panose="020F0502020204030204" pitchFamily="34" charset="0"/>
                        </a:rPr>
                        <a:t>&lt;0.001</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Snow</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2.1</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15.4</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6</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mtClean="0">
                          <a:solidFill>
                            <a:sysClr val="windowText" lastClr="000000"/>
                          </a:solidFill>
                          <a:latin typeface="Calibri" panose="020F0502020204030204" pitchFamily="34" charset="0"/>
                        </a:rPr>
                        <a:t>&lt;0.001</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Null</a:t>
                      </a:r>
                      <a:endParaRPr lang="en-CA" dirty="0" smtClean="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0.0</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17.6</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5</a:t>
                      </a:r>
                      <a:endParaRPr lang="en-CA"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&lt;0.001</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29</a:t>
            </a:fld>
            <a:endParaRPr lang="en-CA" dirty="0">
              <a:solidFill>
                <a:schemeClr val="tx1">
                  <a:lumMod val="75000"/>
                  <a:lumOff val="25000"/>
                </a:schemeClr>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824" t="5413" r="5413" b="5080"/>
          <a:stretch/>
        </p:blipFill>
        <p:spPr>
          <a:xfrm>
            <a:off x="198243" y="188800"/>
            <a:ext cx="1925485" cy="1440000"/>
          </a:xfrm>
          <a:prstGeom prst="rect">
            <a:avLst/>
          </a:prstGeom>
          <a:ln>
            <a:solidFill>
              <a:schemeClr val="accent1"/>
            </a:solidFill>
          </a:ln>
        </p:spPr>
      </p:pic>
      <p:sp>
        <p:nvSpPr>
          <p:cNvPr id="6" name="Rectangle 5"/>
          <p:cNvSpPr/>
          <p:nvPr/>
        </p:nvSpPr>
        <p:spPr>
          <a:xfrm>
            <a:off x="395536" y="2492896"/>
            <a:ext cx="8208912" cy="11521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7486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457200" y="-27384"/>
            <a:ext cx="8229600" cy="1143000"/>
          </a:xfrm>
        </p:spPr>
        <p:txBody>
          <a:bodyPr>
            <a:normAutofit fontScale="90000"/>
          </a:bodyPr>
          <a:lstStyle/>
          <a:p>
            <a:r>
              <a:rPr lang="en-US" b="1" dirty="0" smtClean="0">
                <a:solidFill>
                  <a:schemeClr val="tx1">
                    <a:lumMod val="75000"/>
                    <a:lumOff val="25000"/>
                  </a:schemeClr>
                </a:solidFill>
              </a:rPr>
              <a:t>Community impacts of disturbance</a:t>
            </a:r>
            <a:endParaRPr lang="en-CA"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3</a:t>
            </a:fld>
            <a:endParaRPr lang="en-CA" dirty="0">
              <a:solidFill>
                <a:schemeClr val="tx1">
                  <a:lumMod val="75000"/>
                  <a:lumOff val="25000"/>
                </a:schemeClr>
              </a:solidFill>
            </a:endParaRPr>
          </a:p>
        </p:txBody>
      </p:sp>
      <p:grpSp>
        <p:nvGrpSpPr>
          <p:cNvPr id="2" name="Group 1"/>
          <p:cNvGrpSpPr/>
          <p:nvPr/>
        </p:nvGrpSpPr>
        <p:grpSpPr>
          <a:xfrm>
            <a:off x="179512" y="1124744"/>
            <a:ext cx="2258251" cy="1655032"/>
            <a:chOff x="251520" y="1088920"/>
            <a:chExt cx="2258251" cy="1655032"/>
          </a:xfrm>
        </p:grpSpPr>
        <p:grpSp>
          <p:nvGrpSpPr>
            <p:cNvPr id="30" name="Group 29"/>
            <p:cNvGrpSpPr/>
            <p:nvPr/>
          </p:nvGrpSpPr>
          <p:grpSpPr>
            <a:xfrm>
              <a:off x="251520" y="1088920"/>
              <a:ext cx="2258251" cy="1443710"/>
              <a:chOff x="251520" y="1088920"/>
              <a:chExt cx="2258251" cy="144371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088920"/>
                <a:ext cx="1924947" cy="1443710"/>
              </a:xfrm>
              <a:prstGeom prst="rect">
                <a:avLst/>
              </a:prstGeom>
              <a:ln w="19050">
                <a:solidFill>
                  <a:schemeClr val="accent1">
                    <a:lumMod val="75000"/>
                  </a:schemeClr>
                </a:solidFill>
              </a:ln>
            </p:spPr>
          </p:pic>
          <p:sp>
            <p:nvSpPr>
              <p:cNvPr id="29" name="Up Arrow 28"/>
              <p:cNvSpPr/>
              <p:nvPr/>
            </p:nvSpPr>
            <p:spPr>
              <a:xfrm>
                <a:off x="2267744" y="1268760"/>
                <a:ext cx="242027" cy="1211836"/>
              </a:xfrm>
              <a:prstGeom prst="upArrow">
                <a:avLst>
                  <a:gd name="adj1" fmla="val 45548"/>
                  <a:gd name="adj2" fmla="val 50000"/>
                </a:avLst>
              </a:prstGeom>
              <a:solidFill>
                <a:srgbClr val="418B3D"/>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grpSp>
        <p:sp>
          <p:nvSpPr>
            <p:cNvPr id="37" name="TextBox 36"/>
            <p:cNvSpPr txBox="1"/>
            <p:nvPr/>
          </p:nvSpPr>
          <p:spPr>
            <a:xfrm>
              <a:off x="1619672" y="2497731"/>
              <a:ext cx="662361" cy="246221"/>
            </a:xfrm>
            <a:prstGeom prst="rect">
              <a:avLst/>
            </a:prstGeom>
            <a:noFill/>
          </p:spPr>
          <p:txBody>
            <a:bodyPr wrap="none" rtlCol="0">
              <a:spAutoFit/>
            </a:bodyPr>
            <a:lstStyle/>
            <a:p>
              <a:r>
                <a:rPr lang="en-US" sz="1000" dirty="0" smtClean="0">
                  <a:solidFill>
                    <a:schemeClr val="tx1">
                      <a:lumMod val="75000"/>
                      <a:lumOff val="25000"/>
                    </a:schemeClr>
                  </a:solidFill>
                </a:rPr>
                <a:t>J. </a:t>
              </a:r>
              <a:r>
                <a:rPr lang="en-US" sz="1000" dirty="0" err="1" smtClean="0">
                  <a:solidFill>
                    <a:schemeClr val="tx1">
                      <a:lumMod val="75000"/>
                      <a:lumOff val="25000"/>
                    </a:schemeClr>
                  </a:solidFill>
                </a:rPr>
                <a:t>Burgar</a:t>
              </a:r>
              <a:endParaRPr lang="en-CA" sz="1000" dirty="0">
                <a:solidFill>
                  <a:schemeClr val="tx1">
                    <a:lumMod val="75000"/>
                    <a:lumOff val="25000"/>
                  </a:schemeClr>
                </a:solidFill>
              </a:endParaRPr>
            </a:p>
          </p:txBody>
        </p:sp>
      </p:grpSp>
      <p:grpSp>
        <p:nvGrpSpPr>
          <p:cNvPr id="17" name="Group 16"/>
          <p:cNvGrpSpPr/>
          <p:nvPr/>
        </p:nvGrpSpPr>
        <p:grpSpPr>
          <a:xfrm>
            <a:off x="755576" y="3501008"/>
            <a:ext cx="2546409" cy="3204176"/>
            <a:chOff x="755576" y="3501008"/>
            <a:chExt cx="2546409" cy="3204176"/>
          </a:xfrm>
        </p:grpSpPr>
        <p:grpSp>
          <p:nvGrpSpPr>
            <p:cNvPr id="31" name="Group 30"/>
            <p:cNvGrpSpPr/>
            <p:nvPr/>
          </p:nvGrpSpPr>
          <p:grpSpPr>
            <a:xfrm>
              <a:off x="755576" y="3501008"/>
              <a:ext cx="2546283" cy="1620000"/>
              <a:chOff x="1377645" y="3897232"/>
              <a:chExt cx="2546283" cy="1620000"/>
            </a:xfrm>
          </p:grpSpPr>
          <p:pic>
            <p:nvPicPr>
              <p:cNvPr id="9" name="Picture 3" descr="C:\Users\JBurgar\Google Drive\Algar Seismic Restoration Project\Algar Camera Trap Photos\Highlighted_images\WT_deer\Algar6__2016-07-23__06-29-48(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928" y="3897232"/>
                <a:ext cx="2160000" cy="162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28" name="Up Arrow 27"/>
              <p:cNvSpPr/>
              <p:nvPr/>
            </p:nvSpPr>
            <p:spPr>
              <a:xfrm>
                <a:off x="1377645" y="4053548"/>
                <a:ext cx="242027" cy="1211836"/>
              </a:xfrm>
              <a:prstGeom prst="upArrow">
                <a:avLst>
                  <a:gd name="adj1" fmla="val 45548"/>
                  <a:gd name="adj2" fmla="val 50000"/>
                </a:avLst>
              </a:prstGeom>
              <a:solidFill>
                <a:srgbClr val="418B3D"/>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grpSp>
        <p:pic>
          <p:nvPicPr>
            <p:cNvPr id="43"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141985" y="5085184"/>
              <a:ext cx="2160000" cy="162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2445049" y="1031907"/>
            <a:ext cx="6505239" cy="2371992"/>
            <a:chOff x="2445049" y="1031907"/>
            <a:chExt cx="6505239" cy="2371992"/>
          </a:xfrm>
        </p:grpSpPr>
        <p:grpSp>
          <p:nvGrpSpPr>
            <p:cNvPr id="32" name="Group 31"/>
            <p:cNvGrpSpPr/>
            <p:nvPr/>
          </p:nvGrpSpPr>
          <p:grpSpPr>
            <a:xfrm>
              <a:off x="2868444" y="1052736"/>
              <a:ext cx="2737671" cy="1800870"/>
              <a:chOff x="3394975" y="1088920"/>
              <a:chExt cx="2737671" cy="1800870"/>
            </a:xfrm>
          </p:grpSpPr>
          <p:pic>
            <p:nvPicPr>
              <p:cNvPr id="8" name="Picture 2" descr="C:\Users\JBurgar\Google Drive\Algar Seismic Restoration Project\Algar Camera Trap Photos\Highlighted_images\Wolves\Algar3__2016-11-08__16-32-37(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4975" y="1088920"/>
                <a:ext cx="2401161" cy="180087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23" name="Up Arrow 22"/>
              <p:cNvSpPr/>
              <p:nvPr/>
            </p:nvSpPr>
            <p:spPr>
              <a:xfrm>
                <a:off x="5890619" y="1383437"/>
                <a:ext cx="242027" cy="1211836"/>
              </a:xfrm>
              <a:prstGeom prst="upArrow">
                <a:avLst>
                  <a:gd name="adj1" fmla="val 45548"/>
                  <a:gd name="adj2" fmla="val 50000"/>
                </a:avLst>
              </a:prstGeom>
              <a:solidFill>
                <a:srgbClr val="418B3D"/>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b="1" dirty="0"/>
              </a:p>
            </p:txBody>
          </p:sp>
        </p:grpSp>
        <p:sp>
          <p:nvSpPr>
            <p:cNvPr id="25" name="Up Arrow 24"/>
            <p:cNvSpPr/>
            <p:nvPr/>
          </p:nvSpPr>
          <p:spPr>
            <a:xfrm rot="1932580">
              <a:off x="2445049" y="2818886"/>
              <a:ext cx="263091" cy="585013"/>
            </a:xfrm>
            <a:prstGeom prst="upArrow">
              <a:avLst>
                <a:gd name="adj1" fmla="val 45548"/>
                <a:gd name="adj2" fmla="val 50000"/>
              </a:avLst>
            </a:prstGeom>
            <a:solidFill>
              <a:srgbClr val="45914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3200" y="1031907"/>
              <a:ext cx="2397088" cy="1797816"/>
            </a:xfrm>
            <a:prstGeom prst="rect">
              <a:avLst/>
            </a:prstGeom>
            <a:ln w="9525">
              <a:solidFill>
                <a:schemeClr val="tx1"/>
              </a:solidFill>
            </a:ln>
          </p:spPr>
        </p:pic>
      </p:grpSp>
      <p:grpSp>
        <p:nvGrpSpPr>
          <p:cNvPr id="18" name="Group 17"/>
          <p:cNvGrpSpPr/>
          <p:nvPr/>
        </p:nvGrpSpPr>
        <p:grpSpPr>
          <a:xfrm>
            <a:off x="4788024" y="3004752"/>
            <a:ext cx="2474276" cy="2800512"/>
            <a:chOff x="4788024" y="3004752"/>
            <a:chExt cx="2474276" cy="2800512"/>
          </a:xfrm>
        </p:grpSpPr>
        <p:grpSp>
          <p:nvGrpSpPr>
            <p:cNvPr id="16" name="Group 15"/>
            <p:cNvGrpSpPr/>
            <p:nvPr/>
          </p:nvGrpSpPr>
          <p:grpSpPr>
            <a:xfrm>
              <a:off x="4788024" y="3016416"/>
              <a:ext cx="2474276" cy="2788848"/>
              <a:chOff x="4788024" y="3016416"/>
              <a:chExt cx="2474276" cy="2788848"/>
            </a:xfrm>
          </p:grpSpPr>
          <p:grpSp>
            <p:nvGrpSpPr>
              <p:cNvPr id="34" name="Group 33"/>
              <p:cNvGrpSpPr/>
              <p:nvPr/>
            </p:nvGrpSpPr>
            <p:grpSpPr>
              <a:xfrm>
                <a:off x="4788024" y="4185264"/>
                <a:ext cx="2474276" cy="1620000"/>
                <a:chOff x="5508104" y="4149440"/>
                <a:chExt cx="2474276" cy="1620000"/>
              </a:xfrm>
            </p:grpSpPr>
            <p:pic>
              <p:nvPicPr>
                <p:cNvPr id="14" name="Picture 7"/>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5508104" y="4149440"/>
                  <a:ext cx="2160000" cy="1620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27" name="Up Arrow 26"/>
                <p:cNvSpPr/>
                <p:nvPr/>
              </p:nvSpPr>
              <p:spPr>
                <a:xfrm rot="10800000">
                  <a:off x="7740353" y="4413587"/>
                  <a:ext cx="242027" cy="1211836"/>
                </a:xfrm>
                <a:prstGeom prst="upArrow">
                  <a:avLst>
                    <a:gd name="adj1" fmla="val 45548"/>
                    <a:gd name="adj2" fmla="val 50000"/>
                  </a:avLst>
                </a:prstGeom>
                <a:solidFill>
                  <a:srgbClr val="C00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grpSp>
          <p:sp>
            <p:nvSpPr>
              <p:cNvPr id="41" name="Up Arrow 40"/>
              <p:cNvSpPr/>
              <p:nvPr/>
            </p:nvSpPr>
            <p:spPr>
              <a:xfrm rot="8690861">
                <a:off x="5245483" y="3016416"/>
                <a:ext cx="265865" cy="1162096"/>
              </a:xfrm>
              <a:prstGeom prst="upArrow">
                <a:avLst>
                  <a:gd name="adj1" fmla="val 45548"/>
                  <a:gd name="adj2" fmla="val 50000"/>
                </a:avLst>
              </a:prstGeom>
              <a:solidFill>
                <a:srgbClr val="C00000"/>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0" name="Up Arrow 39"/>
            <p:cNvSpPr/>
            <p:nvPr/>
          </p:nvSpPr>
          <p:spPr>
            <a:xfrm rot="12732233">
              <a:off x="6225117" y="3004752"/>
              <a:ext cx="248751" cy="1167879"/>
            </a:xfrm>
            <a:prstGeom prst="upArrow">
              <a:avLst>
                <a:gd name="adj1" fmla="val 45548"/>
                <a:gd name="adj2" fmla="val 50000"/>
              </a:avLst>
            </a:prstGeom>
            <a:solidFill>
              <a:srgbClr val="C00000"/>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 name="TextBox 4"/>
          <p:cNvSpPr txBox="1"/>
          <p:nvPr/>
        </p:nvSpPr>
        <p:spPr>
          <a:xfrm>
            <a:off x="3275856" y="6597352"/>
            <a:ext cx="5522666" cy="253916"/>
          </a:xfrm>
          <a:prstGeom prst="rect">
            <a:avLst/>
          </a:prstGeom>
          <a:noFill/>
        </p:spPr>
        <p:txBody>
          <a:bodyPr wrap="none" rtlCol="0">
            <a:spAutoFit/>
          </a:bodyPr>
          <a:lstStyle/>
          <a:p>
            <a:r>
              <a:rPr lang="en-US" sz="1050" dirty="0" err="1" smtClean="0">
                <a:solidFill>
                  <a:schemeClr val="tx1">
                    <a:lumMod val="75000"/>
                    <a:lumOff val="25000"/>
                  </a:schemeClr>
                </a:solidFill>
              </a:rPr>
              <a:t>Boutin</a:t>
            </a:r>
            <a:r>
              <a:rPr lang="en-US" sz="1050" dirty="0" smtClean="0">
                <a:solidFill>
                  <a:schemeClr val="tx1">
                    <a:lumMod val="75000"/>
                    <a:lumOff val="25000"/>
                  </a:schemeClr>
                </a:solidFill>
              </a:rPr>
              <a:t> et al., 2012; Dickie et al., 2016; Latham et al., 2011; </a:t>
            </a:r>
            <a:r>
              <a:rPr lang="en-US" sz="1050" dirty="0" err="1" smtClean="0">
                <a:solidFill>
                  <a:schemeClr val="tx1">
                    <a:lumMod val="75000"/>
                    <a:lumOff val="25000"/>
                  </a:schemeClr>
                </a:solidFill>
              </a:rPr>
              <a:t>Latombe</a:t>
            </a:r>
            <a:r>
              <a:rPr lang="en-US" sz="1050" dirty="0" smtClean="0">
                <a:solidFill>
                  <a:schemeClr val="tx1">
                    <a:lumMod val="75000"/>
                    <a:lumOff val="25000"/>
                  </a:schemeClr>
                </a:solidFill>
              </a:rPr>
              <a:t> et al., 2014; </a:t>
            </a:r>
            <a:r>
              <a:rPr lang="en-US" sz="1050" dirty="0" err="1" smtClean="0">
                <a:solidFill>
                  <a:schemeClr val="tx1">
                    <a:lumMod val="75000"/>
                    <a:lumOff val="25000"/>
                  </a:schemeClr>
                </a:solidFill>
              </a:rPr>
              <a:t>Tigner</a:t>
            </a:r>
            <a:r>
              <a:rPr lang="en-US" sz="1050" dirty="0" smtClean="0">
                <a:solidFill>
                  <a:schemeClr val="tx1">
                    <a:lumMod val="75000"/>
                    <a:lumOff val="25000"/>
                  </a:schemeClr>
                </a:solidFill>
              </a:rPr>
              <a:t> et al., 2014</a:t>
            </a:r>
            <a:endParaRPr lang="en-CA" sz="1050" dirty="0">
              <a:solidFill>
                <a:schemeClr val="tx1">
                  <a:lumMod val="75000"/>
                  <a:lumOff val="25000"/>
                </a:schemeClr>
              </a:solidFill>
            </a:endParaRPr>
          </a:p>
        </p:txBody>
      </p:sp>
    </p:spTree>
    <p:extLst>
      <p:ext uri="{BB962C8B-B14F-4D97-AF65-F5344CB8AC3E}">
        <p14:creationId xmlns:p14="http://schemas.microsoft.com/office/powerpoint/2010/main" val="367903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760"/>
            <a:ext cx="8229600" cy="1143000"/>
          </a:xfrm>
        </p:spPr>
        <p:txBody>
          <a:bodyPr>
            <a:normAutofit fontScale="90000"/>
          </a:bodyPr>
          <a:lstStyle/>
          <a:p>
            <a:r>
              <a:rPr lang="en-US" b="1" dirty="0" smtClean="0">
                <a:solidFill>
                  <a:schemeClr val="tx1">
                    <a:lumMod val="75000"/>
                    <a:lumOff val="25000"/>
                  </a:schemeClr>
                </a:solidFill>
              </a:rPr>
              <a:t>Model selection:</a:t>
            </a:r>
            <a:br>
              <a:rPr lang="en-US" b="1" dirty="0" smtClean="0">
                <a:solidFill>
                  <a:schemeClr val="tx1">
                    <a:lumMod val="75000"/>
                    <a:lumOff val="25000"/>
                  </a:schemeClr>
                </a:solidFill>
              </a:rPr>
            </a:br>
            <a:r>
              <a:rPr lang="en-US" b="1" dirty="0" smtClean="0">
                <a:solidFill>
                  <a:schemeClr val="tx1">
                    <a:lumMod val="75000"/>
                    <a:lumOff val="25000"/>
                  </a:schemeClr>
                </a:solidFill>
              </a:rPr>
              <a:t>white-tailed deer</a:t>
            </a:r>
            <a:endParaRPr lang="en-CA" b="1" dirty="0">
              <a:solidFill>
                <a:schemeClr val="tx1">
                  <a:lumMod val="75000"/>
                  <a:lumOff val="25000"/>
                </a:schemeClr>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27601379"/>
              </p:ext>
            </p:extLst>
          </p:nvPr>
        </p:nvGraphicFramePr>
        <p:xfrm>
          <a:off x="371752" y="2132856"/>
          <a:ext cx="8229600" cy="3337560"/>
        </p:xfrm>
        <a:graphic>
          <a:graphicData uri="http://schemas.openxmlformats.org/drawingml/2006/table">
            <a:tbl>
              <a:tblPr firstRow="1" bandRow="1">
                <a:tableStyleId>{46F890A9-2807-4EBB-B81D-B2AA78EC7F39}</a:tableStyleId>
              </a:tblPr>
              <a:tblGrid>
                <a:gridCol w="3466728"/>
                <a:gridCol w="1296144"/>
                <a:gridCol w="1080120"/>
                <a:gridCol w="740688"/>
                <a:gridCol w="1645920"/>
              </a:tblGrid>
              <a:tr h="370840">
                <a:tc>
                  <a:txBody>
                    <a:bodyPr/>
                    <a:lstStyle/>
                    <a:p>
                      <a:r>
                        <a:rPr lang="en-US" dirty="0" smtClean="0">
                          <a:solidFill>
                            <a:sysClr val="windowText" lastClr="000000"/>
                          </a:solidFill>
                          <a:latin typeface="Calibri" panose="020F0502020204030204" pitchFamily="34" charset="0"/>
                        </a:rPr>
                        <a:t>Model</a:t>
                      </a:r>
                      <a:r>
                        <a:rPr lang="en-US" baseline="0" dirty="0" smtClean="0">
                          <a:solidFill>
                            <a:sysClr val="windowText" lastClr="000000"/>
                          </a:solidFill>
                          <a:latin typeface="Calibri" panose="020F0502020204030204" pitchFamily="34" charset="0"/>
                        </a:rPr>
                        <a:t> Name</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dLogLik</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dAIC</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ysClr val="windowText" lastClr="000000"/>
                          </a:solidFill>
                          <a:latin typeface="Calibri" panose="020F0502020204030204" pitchFamily="34" charset="0"/>
                        </a:rPr>
                        <a:t>df</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Model weight</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 + % Lowland + Snow</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latin typeface="Calibri" panose="020F0502020204030204" pitchFamily="34" charset="0"/>
                        </a:rPr>
                        <a:t>27.3</a:t>
                      </a:r>
                      <a:endParaRPr lang="en-CA" dirty="0">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0.0</a:t>
                      </a:r>
                      <a:endParaRPr lang="en-CA" dirty="0">
                        <a:solidFill>
                          <a:sysClr val="windowText" lastClr="000000"/>
                        </a:solidFill>
                        <a:latin typeface="Calibri" panose="020F0502020204030204" pitchFamily="34" charset="0"/>
                      </a:endParaRP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9</a:t>
                      </a: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0.9983</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Treatment + Snow</a:t>
                      </a:r>
                      <a:endParaRPr lang="en-CA" dirty="0" smtClean="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19.9</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12.8</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8</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0.0016</a:t>
                      </a:r>
                      <a:endParaRPr lang="en-CA" dirty="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Snow</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14.0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18.6</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5</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ysClr val="windowText" lastClr="000000"/>
                          </a:solidFill>
                          <a:latin typeface="Calibri" panose="020F0502020204030204" pitchFamily="34" charset="0"/>
                        </a:rPr>
                        <a:t>&lt;0.001</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Treatment</a:t>
                      </a:r>
                      <a:r>
                        <a:rPr lang="en-US" baseline="0" dirty="0" smtClean="0">
                          <a:solidFill>
                            <a:sysClr val="windowText" lastClr="000000"/>
                          </a:solidFill>
                          <a:latin typeface="Calibri" panose="020F0502020204030204" pitchFamily="34" charset="0"/>
                        </a:rPr>
                        <a:t>  + %Lowland</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14.5</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23.5</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8</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ysClr val="windowText" lastClr="000000"/>
                          </a:solidFill>
                          <a:latin typeface="Calibri" panose="020F0502020204030204" pitchFamily="34" charset="0"/>
                        </a:rPr>
                        <a:t>&lt;0.001</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%Lowland</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11.3</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24.0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5</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&lt;0.001</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Treatment*%Lowland</a:t>
                      </a:r>
                      <a:endParaRPr lang="en-CA" dirty="0" smtClean="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14.7</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29.2</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11</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&lt;0.001</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dirty="0" smtClean="0">
                          <a:solidFill>
                            <a:sysClr val="windowText" lastClr="000000"/>
                          </a:solidFill>
                          <a:latin typeface="Calibri" panose="020F0502020204030204" pitchFamily="34" charset="0"/>
                        </a:rPr>
                        <a:t>Treat</a:t>
                      </a:r>
                      <a:endParaRPr lang="en-CA" dirty="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6.4</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37.8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7</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&lt;0.001</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Null</a:t>
                      </a:r>
                      <a:endParaRPr lang="en-CA" dirty="0" smtClean="0">
                        <a:solidFill>
                          <a:sysClr val="windowText" lastClr="000000"/>
                        </a:solidFill>
                        <a:latin typeface="Calibri" panose="020F0502020204030204" pitchFamily="34" charset="0"/>
                      </a:endParaRPr>
                    </a:p>
                  </a:txBody>
                  <a:tcP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0.0</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44.5</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ysClr val="windowText" lastClr="000000"/>
                          </a:solidFill>
                          <a:latin typeface="Calibri" panose="020F0502020204030204" pitchFamily="34" charset="0"/>
                        </a:rPr>
                        <a:t>4</a:t>
                      </a:r>
                      <a:endParaRPr lang="en-CA" dirty="0">
                        <a:solidFill>
                          <a:sysClr val="windowText" lastClr="000000"/>
                        </a:solidFill>
                        <a:latin typeface="Calibri" panose="020F0502020204030204" pitchFamily="34" charset="0"/>
                      </a:endParaRPr>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Calibri" panose="020F0502020204030204" pitchFamily="34" charset="0"/>
                        </a:rPr>
                        <a:t>&lt;0.001</a:t>
                      </a:r>
                      <a:endParaRPr lang="en-CA" dirty="0" smtClean="0">
                        <a:solidFill>
                          <a:sysClr val="windowText" lastClr="000000"/>
                        </a:solidFill>
                        <a:latin typeface="Calibri" panose="020F0502020204030204" pitchFamily="34" charset="0"/>
                      </a:endParaRPr>
                    </a:p>
                  </a:txBody>
                  <a:tcP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30</a:t>
            </a:fld>
            <a:endParaRPr lang="en-CA" dirty="0">
              <a:solidFill>
                <a:schemeClr val="tx1">
                  <a:lumMod val="75000"/>
                  <a:lumOff val="25000"/>
                </a:schemeClr>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4413" t="4412" r="4413" b="4412"/>
          <a:stretch/>
        </p:blipFill>
        <p:spPr>
          <a:xfrm>
            <a:off x="275736" y="260648"/>
            <a:ext cx="1920000" cy="1440000"/>
          </a:xfrm>
          <a:prstGeom prst="rect">
            <a:avLst/>
          </a:prstGeom>
          <a:ln>
            <a:solidFill>
              <a:schemeClr val="accent1"/>
            </a:solidFill>
          </a:ln>
        </p:spPr>
      </p:pic>
      <p:sp>
        <p:nvSpPr>
          <p:cNvPr id="3" name="Rectangle 2"/>
          <p:cNvSpPr/>
          <p:nvPr/>
        </p:nvSpPr>
        <p:spPr>
          <a:xfrm>
            <a:off x="395536" y="2492896"/>
            <a:ext cx="8184696" cy="36004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02747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noAutofit/>
          </a:bodyPr>
          <a:lstStyle/>
          <a:p>
            <a:r>
              <a:rPr lang="en-US" sz="4000" b="1" dirty="0" smtClean="0">
                <a:solidFill>
                  <a:schemeClr val="tx1">
                    <a:lumMod val="75000"/>
                    <a:lumOff val="25000"/>
                  </a:schemeClr>
                </a:solidFill>
              </a:rPr>
              <a:t>Up next</a:t>
            </a:r>
            <a:endParaRPr lang="en-CA" sz="4000"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t>31</a:t>
            </a:fld>
            <a:endParaRPr lang="en-CA"/>
          </a:p>
        </p:txBody>
      </p:sp>
      <p:sp>
        <p:nvSpPr>
          <p:cNvPr id="12" name="Content Placeholder 2"/>
          <p:cNvSpPr>
            <a:spLocks noGrp="1"/>
          </p:cNvSpPr>
          <p:nvPr>
            <p:ph idx="1"/>
          </p:nvPr>
        </p:nvSpPr>
        <p:spPr>
          <a:xfrm>
            <a:off x="467544" y="1268760"/>
            <a:ext cx="8229600" cy="4525963"/>
          </a:xfrm>
        </p:spPr>
        <p:txBody>
          <a:bodyPr/>
          <a:lstStyle/>
          <a:p>
            <a:r>
              <a:rPr lang="en-US" sz="2800" dirty="0">
                <a:solidFill>
                  <a:schemeClr val="bg2">
                    <a:lumMod val="25000"/>
                  </a:schemeClr>
                </a:solidFill>
              </a:rPr>
              <a:t>Include April – November 2017 deployment data</a:t>
            </a:r>
          </a:p>
          <a:p>
            <a:r>
              <a:rPr lang="en-US" sz="2800" dirty="0">
                <a:solidFill>
                  <a:schemeClr val="bg2">
                    <a:lumMod val="25000"/>
                  </a:schemeClr>
                </a:solidFill>
              </a:rPr>
              <a:t>Add in additional </a:t>
            </a:r>
            <a:r>
              <a:rPr lang="en-US" sz="2800" dirty="0" smtClean="0">
                <a:solidFill>
                  <a:schemeClr val="bg2">
                    <a:lumMod val="25000"/>
                  </a:schemeClr>
                </a:solidFill>
              </a:rPr>
              <a:t>covariates</a:t>
            </a:r>
          </a:p>
          <a:p>
            <a:pPr lvl="1"/>
            <a:r>
              <a:rPr lang="en-US" sz="2400" dirty="0">
                <a:solidFill>
                  <a:schemeClr val="bg2">
                    <a:lumMod val="25000"/>
                  </a:schemeClr>
                </a:solidFill>
              </a:rPr>
              <a:t>Line </a:t>
            </a:r>
            <a:r>
              <a:rPr lang="en-US" sz="2400" dirty="0" smtClean="0">
                <a:solidFill>
                  <a:schemeClr val="bg2">
                    <a:lumMod val="25000"/>
                  </a:schemeClr>
                </a:solidFill>
              </a:rPr>
              <a:t>Width</a:t>
            </a:r>
          </a:p>
          <a:p>
            <a:pPr lvl="1"/>
            <a:r>
              <a:rPr lang="en-US" sz="2400" dirty="0" smtClean="0">
                <a:solidFill>
                  <a:schemeClr val="bg2">
                    <a:lumMod val="25000"/>
                  </a:schemeClr>
                </a:solidFill>
              </a:rPr>
              <a:t>Depth to Water</a:t>
            </a:r>
          </a:p>
          <a:p>
            <a:pPr lvl="1"/>
            <a:r>
              <a:rPr lang="en-US" sz="2400" dirty="0" smtClean="0">
                <a:solidFill>
                  <a:schemeClr val="bg2">
                    <a:lumMod val="25000"/>
                  </a:schemeClr>
                </a:solidFill>
              </a:rPr>
              <a:t>Linear connectivity</a:t>
            </a:r>
          </a:p>
        </p:txBody>
      </p:sp>
    </p:spTree>
    <p:extLst>
      <p:ext uri="{BB962C8B-B14F-4D97-AF65-F5344CB8AC3E}">
        <p14:creationId xmlns:p14="http://schemas.microsoft.com/office/powerpoint/2010/main" val="5521829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noAutofit/>
          </a:bodyPr>
          <a:lstStyle/>
          <a:p>
            <a:r>
              <a:rPr lang="en-US" sz="3600" b="1" dirty="0" smtClean="0">
                <a:solidFill>
                  <a:schemeClr val="bg2">
                    <a:lumMod val="25000"/>
                  </a:schemeClr>
                </a:solidFill>
              </a:rPr>
              <a:t>Up next:</a:t>
            </a:r>
            <a:br>
              <a:rPr lang="en-US" sz="3600" b="1" dirty="0" smtClean="0">
                <a:solidFill>
                  <a:schemeClr val="bg2">
                    <a:lumMod val="25000"/>
                  </a:schemeClr>
                </a:solidFill>
              </a:rPr>
            </a:br>
            <a:r>
              <a:rPr lang="en-US" sz="3600" b="1" dirty="0" smtClean="0">
                <a:solidFill>
                  <a:schemeClr val="bg2">
                    <a:lumMod val="25000"/>
                  </a:schemeClr>
                </a:solidFill>
              </a:rPr>
              <a:t>Include summer 2017 data</a:t>
            </a:r>
            <a:endParaRPr lang="en-CA" sz="3600" b="1" dirty="0">
              <a:solidFill>
                <a:schemeClr val="bg2">
                  <a:lumMod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t>32</a:t>
            </a:fld>
            <a:endParaRPr lang="en-CA"/>
          </a:p>
        </p:txBody>
      </p:sp>
      <p:pic>
        <p:nvPicPr>
          <p:cNvPr id="5" name="Content Placeholder 6"/>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870084" y="3027034"/>
            <a:ext cx="2485892" cy="1698110"/>
          </a:xfrm>
          <a:prstGeom prst="rect">
            <a:avLst/>
          </a:prstGeom>
          <a:ln w="28575">
            <a:solidFill>
              <a:schemeClr val="accent1"/>
            </a:solidFill>
          </a:ln>
        </p:spPr>
      </p:pic>
      <p:pic>
        <p:nvPicPr>
          <p:cNvPr id="6"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3848" y="1225744"/>
            <a:ext cx="2487488" cy="1699200"/>
          </a:xfrm>
          <a:prstGeom prst="rect">
            <a:avLst/>
          </a:prstGeom>
          <a:ln w="28575">
            <a:solidFill>
              <a:schemeClr val="accent1"/>
            </a:solidFill>
          </a:ln>
        </p:spPr>
      </p:pic>
      <p:pic>
        <p:nvPicPr>
          <p:cNvPr id="7" name="Content Placeholder 6"/>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868488" y="4871753"/>
            <a:ext cx="2487488" cy="1699200"/>
          </a:xfrm>
          <a:prstGeom prst="rect">
            <a:avLst/>
          </a:prstGeom>
          <a:ln w="28575">
            <a:solidFill>
              <a:schemeClr val="accent1"/>
            </a:solidFill>
          </a:ln>
        </p:spPr>
      </p:pic>
      <p:pic>
        <p:nvPicPr>
          <p:cNvPr id="8" name="Picture 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499992" y="4871753"/>
            <a:ext cx="2487488" cy="1699200"/>
          </a:xfrm>
          <a:prstGeom prst="rect">
            <a:avLst/>
          </a:prstGeom>
          <a:ln w="28575">
            <a:solidFill>
              <a:schemeClr val="accent1"/>
            </a:solidFill>
          </a:ln>
        </p:spPr>
      </p:pic>
      <p:pic>
        <p:nvPicPr>
          <p:cNvPr id="9" name="Picture 8"/>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499992" y="3025944"/>
            <a:ext cx="2487488" cy="1699200"/>
          </a:xfrm>
          <a:prstGeom prst="rect">
            <a:avLst/>
          </a:prstGeom>
          <a:ln w="28575">
            <a:solidFill>
              <a:schemeClr val="accent1"/>
            </a:solidFill>
          </a:ln>
        </p:spPr>
      </p:pic>
    </p:spTree>
    <p:extLst>
      <p:ext uri="{BB962C8B-B14F-4D97-AF65-F5344CB8AC3E}">
        <p14:creationId xmlns:p14="http://schemas.microsoft.com/office/powerpoint/2010/main" val="3335280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US" b="1" dirty="0" smtClean="0">
                <a:solidFill>
                  <a:schemeClr val="bg2">
                    <a:lumMod val="25000"/>
                  </a:schemeClr>
                </a:solidFill>
              </a:rPr>
              <a:t>Wolf detections</a:t>
            </a:r>
            <a:r>
              <a:rPr lang="en-US" dirty="0" smtClean="0">
                <a:solidFill>
                  <a:schemeClr val="bg2">
                    <a:lumMod val="25000"/>
                  </a:schemeClr>
                </a:solidFill>
              </a:rPr>
              <a:t/>
            </a:r>
            <a:br>
              <a:rPr lang="en-US" dirty="0" smtClean="0">
                <a:solidFill>
                  <a:schemeClr val="bg2">
                    <a:lumMod val="25000"/>
                  </a:schemeClr>
                </a:solidFill>
              </a:rPr>
            </a:br>
            <a:r>
              <a:rPr lang="en-US" sz="3600" dirty="0" smtClean="0">
                <a:solidFill>
                  <a:schemeClr val="bg2">
                    <a:lumMod val="25000"/>
                  </a:schemeClr>
                </a:solidFill>
              </a:rPr>
              <a:t>Nov. 2015 – Nov. 2017</a:t>
            </a:r>
            <a:endParaRPr lang="en-CA" sz="3600" dirty="0">
              <a:solidFill>
                <a:schemeClr val="bg2">
                  <a:lumMod val="25000"/>
                </a:scheme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182" y="1600200"/>
            <a:ext cx="6625636" cy="4525963"/>
          </a:xfrm>
          <a:ln w="28575">
            <a:solidFill>
              <a:schemeClr val="accent1"/>
            </a:solidFill>
          </a:ln>
        </p:spPr>
      </p:pic>
      <p:sp>
        <p:nvSpPr>
          <p:cNvPr id="4" name="Slide Number Placeholder 3"/>
          <p:cNvSpPr>
            <a:spLocks noGrp="1"/>
          </p:cNvSpPr>
          <p:nvPr>
            <p:ph type="sldNum" sz="quarter" idx="12"/>
          </p:nvPr>
        </p:nvSpPr>
        <p:spPr/>
        <p:txBody>
          <a:bodyPr/>
          <a:lstStyle/>
          <a:p>
            <a:fld id="{FB13CD16-4E1B-4F0F-85AE-50DEEDD5544F}" type="slidenum">
              <a:rPr lang="en-CA" smtClean="0"/>
              <a:t>33</a:t>
            </a:fld>
            <a:endParaRPr lang="en-CA"/>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7961" t="39602" r="13831" b="2189"/>
          <a:stretch/>
        </p:blipFill>
        <p:spPr>
          <a:xfrm>
            <a:off x="323528" y="260648"/>
            <a:ext cx="1536171" cy="1152128"/>
          </a:xfrm>
          <a:prstGeom prst="rect">
            <a:avLst/>
          </a:prstGeom>
          <a:ln>
            <a:solidFill>
              <a:schemeClr val="accent1"/>
            </a:solidFill>
          </a:ln>
        </p:spPr>
      </p:pic>
    </p:spTree>
    <p:extLst>
      <p:ext uri="{BB962C8B-B14F-4D97-AF65-F5344CB8AC3E}">
        <p14:creationId xmlns:p14="http://schemas.microsoft.com/office/powerpoint/2010/main" val="4943912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US" b="1" dirty="0" smtClean="0">
                <a:solidFill>
                  <a:schemeClr val="bg2">
                    <a:lumMod val="25000"/>
                  </a:schemeClr>
                </a:solidFill>
              </a:rPr>
              <a:t>Black bear detections</a:t>
            </a:r>
            <a:r>
              <a:rPr lang="en-US" dirty="0" smtClean="0">
                <a:solidFill>
                  <a:schemeClr val="bg2">
                    <a:lumMod val="25000"/>
                  </a:schemeClr>
                </a:solidFill>
              </a:rPr>
              <a:t/>
            </a:r>
            <a:br>
              <a:rPr lang="en-US" dirty="0" smtClean="0">
                <a:solidFill>
                  <a:schemeClr val="bg2">
                    <a:lumMod val="25000"/>
                  </a:schemeClr>
                </a:solidFill>
              </a:rPr>
            </a:br>
            <a:r>
              <a:rPr lang="en-US" sz="3600" dirty="0" smtClean="0">
                <a:solidFill>
                  <a:schemeClr val="bg2">
                    <a:lumMod val="25000"/>
                  </a:schemeClr>
                </a:solidFill>
              </a:rPr>
              <a:t>Nov. 2015 – Nov. 2017</a:t>
            </a:r>
            <a:endParaRPr lang="en-CA" sz="3600" dirty="0">
              <a:solidFill>
                <a:schemeClr val="bg2">
                  <a:lumMod val="25000"/>
                </a:scheme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182" y="1600200"/>
            <a:ext cx="6625636" cy="4525963"/>
          </a:xfrm>
          <a:ln w="28575">
            <a:solidFill>
              <a:schemeClr val="accent1"/>
            </a:solidFill>
          </a:ln>
        </p:spPr>
      </p:pic>
      <p:sp>
        <p:nvSpPr>
          <p:cNvPr id="4" name="Slide Number Placeholder 3"/>
          <p:cNvSpPr>
            <a:spLocks noGrp="1"/>
          </p:cNvSpPr>
          <p:nvPr>
            <p:ph type="sldNum" sz="quarter" idx="12"/>
          </p:nvPr>
        </p:nvSpPr>
        <p:spPr/>
        <p:txBody>
          <a:bodyPr/>
          <a:lstStyle/>
          <a:p>
            <a:fld id="{FB13CD16-4E1B-4F0F-85AE-50DEEDD5544F}" type="slidenum">
              <a:rPr lang="en-CA" smtClean="0"/>
              <a:t>34</a:t>
            </a:fld>
            <a:endParaRPr lang="en-CA"/>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5674" t="11663" r="4330" b="19181"/>
          <a:stretch/>
        </p:blipFill>
        <p:spPr>
          <a:xfrm>
            <a:off x="251520" y="202388"/>
            <a:ext cx="1554650" cy="1152000"/>
          </a:xfrm>
          <a:prstGeom prst="rect">
            <a:avLst/>
          </a:prstGeom>
          <a:ln>
            <a:solidFill>
              <a:schemeClr val="accent1"/>
            </a:solidFill>
          </a:ln>
        </p:spPr>
      </p:pic>
    </p:spTree>
    <p:extLst>
      <p:ext uri="{BB962C8B-B14F-4D97-AF65-F5344CB8AC3E}">
        <p14:creationId xmlns:p14="http://schemas.microsoft.com/office/powerpoint/2010/main" val="34859612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US" b="1" dirty="0" smtClean="0">
                <a:solidFill>
                  <a:schemeClr val="bg2">
                    <a:lumMod val="25000"/>
                  </a:schemeClr>
                </a:solidFill>
              </a:rPr>
              <a:t>Caribou detections</a:t>
            </a:r>
            <a:r>
              <a:rPr lang="en-US" dirty="0" smtClean="0">
                <a:solidFill>
                  <a:schemeClr val="bg2">
                    <a:lumMod val="25000"/>
                  </a:schemeClr>
                </a:solidFill>
              </a:rPr>
              <a:t/>
            </a:r>
            <a:br>
              <a:rPr lang="en-US" dirty="0" smtClean="0">
                <a:solidFill>
                  <a:schemeClr val="bg2">
                    <a:lumMod val="25000"/>
                  </a:schemeClr>
                </a:solidFill>
              </a:rPr>
            </a:br>
            <a:r>
              <a:rPr lang="en-US" sz="3600" dirty="0" smtClean="0">
                <a:solidFill>
                  <a:schemeClr val="bg2">
                    <a:lumMod val="25000"/>
                  </a:schemeClr>
                </a:solidFill>
              </a:rPr>
              <a:t>Nov. 2015 – Nov. 2017</a:t>
            </a:r>
            <a:endParaRPr lang="en-CA" sz="3600" dirty="0">
              <a:solidFill>
                <a:schemeClr val="bg2">
                  <a:lumMod val="25000"/>
                </a:scheme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182" y="1600200"/>
            <a:ext cx="6625636" cy="4525963"/>
          </a:xfrm>
          <a:ln w="28575">
            <a:solidFill>
              <a:schemeClr val="accent1"/>
            </a:solidFill>
          </a:ln>
        </p:spPr>
      </p:pic>
      <p:sp>
        <p:nvSpPr>
          <p:cNvPr id="4" name="Slide Number Placeholder 3"/>
          <p:cNvSpPr>
            <a:spLocks noGrp="1"/>
          </p:cNvSpPr>
          <p:nvPr>
            <p:ph type="sldNum" sz="quarter" idx="12"/>
          </p:nvPr>
        </p:nvSpPr>
        <p:spPr/>
        <p:txBody>
          <a:bodyPr/>
          <a:lstStyle/>
          <a:p>
            <a:fld id="{FB13CD16-4E1B-4F0F-85AE-50DEEDD5544F}" type="slidenum">
              <a:rPr lang="en-CA" smtClean="0"/>
              <a:t>35</a:t>
            </a:fld>
            <a:endParaRPr lang="en-CA"/>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247" t="3623" b="3623"/>
          <a:stretch/>
        </p:blipFill>
        <p:spPr>
          <a:xfrm>
            <a:off x="371752" y="266610"/>
            <a:ext cx="1536000" cy="1152000"/>
          </a:xfrm>
          <a:prstGeom prst="rect">
            <a:avLst/>
          </a:prstGeom>
          <a:ln>
            <a:solidFill>
              <a:schemeClr val="accent1"/>
            </a:solidFill>
          </a:ln>
        </p:spPr>
      </p:pic>
    </p:spTree>
    <p:extLst>
      <p:ext uri="{BB962C8B-B14F-4D97-AF65-F5344CB8AC3E}">
        <p14:creationId xmlns:p14="http://schemas.microsoft.com/office/powerpoint/2010/main" val="34859612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US" b="1" dirty="0" smtClean="0">
                <a:solidFill>
                  <a:schemeClr val="bg2">
                    <a:lumMod val="25000"/>
                  </a:schemeClr>
                </a:solidFill>
              </a:rPr>
              <a:t>WT deer detections</a:t>
            </a:r>
            <a:r>
              <a:rPr lang="en-US" dirty="0" smtClean="0">
                <a:solidFill>
                  <a:schemeClr val="bg2">
                    <a:lumMod val="25000"/>
                  </a:schemeClr>
                </a:solidFill>
              </a:rPr>
              <a:t/>
            </a:r>
            <a:br>
              <a:rPr lang="en-US" dirty="0" smtClean="0">
                <a:solidFill>
                  <a:schemeClr val="bg2">
                    <a:lumMod val="25000"/>
                  </a:schemeClr>
                </a:solidFill>
              </a:rPr>
            </a:br>
            <a:r>
              <a:rPr lang="en-US" sz="3600" dirty="0" smtClean="0">
                <a:solidFill>
                  <a:schemeClr val="bg2">
                    <a:lumMod val="25000"/>
                  </a:schemeClr>
                </a:solidFill>
              </a:rPr>
              <a:t>Nov. 2015 – Nov. 2017</a:t>
            </a:r>
            <a:endParaRPr lang="en-CA" sz="3600" dirty="0">
              <a:solidFill>
                <a:schemeClr val="bg2">
                  <a:lumMod val="25000"/>
                </a:scheme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182" y="1600200"/>
            <a:ext cx="6625636" cy="4525963"/>
          </a:xfrm>
          <a:ln w="28575">
            <a:solidFill>
              <a:schemeClr val="accent1"/>
            </a:solidFill>
          </a:ln>
        </p:spPr>
      </p:pic>
      <p:sp>
        <p:nvSpPr>
          <p:cNvPr id="4" name="Slide Number Placeholder 3"/>
          <p:cNvSpPr>
            <a:spLocks noGrp="1"/>
          </p:cNvSpPr>
          <p:nvPr>
            <p:ph type="sldNum" sz="quarter" idx="12"/>
          </p:nvPr>
        </p:nvSpPr>
        <p:spPr/>
        <p:txBody>
          <a:bodyPr/>
          <a:lstStyle/>
          <a:p>
            <a:fld id="{FB13CD16-4E1B-4F0F-85AE-50DEEDD5544F}" type="slidenum">
              <a:rPr lang="en-CA" smtClean="0"/>
              <a:t>36</a:t>
            </a:fld>
            <a:endParaRPr lang="en-CA"/>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4259" t="4259" r="4259" b="4259"/>
          <a:stretch/>
        </p:blipFill>
        <p:spPr>
          <a:xfrm>
            <a:off x="323528" y="260648"/>
            <a:ext cx="1536000" cy="1152000"/>
          </a:xfrm>
          <a:prstGeom prst="rect">
            <a:avLst/>
          </a:prstGeom>
          <a:ln>
            <a:solidFill>
              <a:schemeClr val="accent1"/>
            </a:solidFill>
          </a:ln>
        </p:spPr>
      </p:pic>
    </p:spTree>
    <p:extLst>
      <p:ext uri="{BB962C8B-B14F-4D97-AF65-F5344CB8AC3E}">
        <p14:creationId xmlns:p14="http://schemas.microsoft.com/office/powerpoint/2010/main" val="348596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US" b="1" dirty="0" smtClean="0">
                <a:solidFill>
                  <a:schemeClr val="bg2">
                    <a:lumMod val="25000"/>
                  </a:schemeClr>
                </a:solidFill>
              </a:rPr>
              <a:t>Moose detections</a:t>
            </a:r>
            <a:r>
              <a:rPr lang="en-US" dirty="0" smtClean="0">
                <a:solidFill>
                  <a:schemeClr val="bg2">
                    <a:lumMod val="25000"/>
                  </a:schemeClr>
                </a:solidFill>
              </a:rPr>
              <a:t/>
            </a:r>
            <a:br>
              <a:rPr lang="en-US" dirty="0" smtClean="0">
                <a:solidFill>
                  <a:schemeClr val="bg2">
                    <a:lumMod val="25000"/>
                  </a:schemeClr>
                </a:solidFill>
              </a:rPr>
            </a:br>
            <a:r>
              <a:rPr lang="en-US" sz="3600" dirty="0" smtClean="0">
                <a:solidFill>
                  <a:schemeClr val="bg2">
                    <a:lumMod val="25000"/>
                  </a:schemeClr>
                </a:solidFill>
              </a:rPr>
              <a:t>Nov. 2015 – Nov. 2017</a:t>
            </a:r>
            <a:endParaRPr lang="en-CA" sz="3600" dirty="0">
              <a:solidFill>
                <a:schemeClr val="bg2">
                  <a:lumMod val="25000"/>
                </a:scheme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182" y="1600200"/>
            <a:ext cx="6625636" cy="4525962"/>
          </a:xfrm>
          <a:ln w="28575">
            <a:solidFill>
              <a:schemeClr val="accent1"/>
            </a:solidFill>
          </a:ln>
        </p:spPr>
      </p:pic>
      <p:sp>
        <p:nvSpPr>
          <p:cNvPr id="4" name="Slide Number Placeholder 3"/>
          <p:cNvSpPr>
            <a:spLocks noGrp="1"/>
          </p:cNvSpPr>
          <p:nvPr>
            <p:ph type="sldNum" sz="quarter" idx="12"/>
          </p:nvPr>
        </p:nvSpPr>
        <p:spPr/>
        <p:txBody>
          <a:bodyPr/>
          <a:lstStyle/>
          <a:p>
            <a:fld id="{FB13CD16-4E1B-4F0F-85AE-50DEEDD5544F}" type="slidenum">
              <a:rPr lang="en-CA" smtClean="0"/>
              <a:t>37</a:t>
            </a:fld>
            <a:endParaRPr lang="en-CA"/>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6762" t="6762" r="6762" b="6762"/>
          <a:stretch/>
        </p:blipFill>
        <p:spPr>
          <a:xfrm>
            <a:off x="395536" y="226026"/>
            <a:ext cx="1536000" cy="1152000"/>
          </a:xfrm>
          <a:prstGeom prst="rect">
            <a:avLst/>
          </a:prstGeom>
          <a:ln>
            <a:solidFill>
              <a:schemeClr val="accent1"/>
            </a:solidFill>
          </a:ln>
        </p:spPr>
      </p:pic>
    </p:spTree>
    <p:extLst>
      <p:ext uri="{BB962C8B-B14F-4D97-AF65-F5344CB8AC3E}">
        <p14:creationId xmlns:p14="http://schemas.microsoft.com/office/powerpoint/2010/main" val="2456890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US" b="1" dirty="0" smtClean="0">
                <a:solidFill>
                  <a:schemeClr val="tx1">
                    <a:lumMod val="85000"/>
                    <a:lumOff val="15000"/>
                  </a:schemeClr>
                </a:solidFill>
              </a:rPr>
              <a:t>Residual plots</a:t>
            </a:r>
            <a:endParaRPr lang="en-CA" b="1" dirty="0">
              <a:solidFill>
                <a:schemeClr val="tx1">
                  <a:lumMod val="85000"/>
                  <a:lumOff val="1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t>38</a:t>
            </a:fld>
            <a:endParaRPr lang="en-CA"/>
          </a:p>
        </p:txBody>
      </p:sp>
      <p:grpSp>
        <p:nvGrpSpPr>
          <p:cNvPr id="6" name="Group 5"/>
          <p:cNvGrpSpPr/>
          <p:nvPr/>
        </p:nvGrpSpPr>
        <p:grpSpPr>
          <a:xfrm>
            <a:off x="2992785" y="1209725"/>
            <a:ext cx="3165804" cy="1541706"/>
            <a:chOff x="305382" y="1177007"/>
            <a:chExt cx="3165804" cy="1541706"/>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382" y="1196752"/>
              <a:ext cx="3165804" cy="1521961"/>
            </a:xfrm>
            <a:prstGeom prst="rect">
              <a:avLst/>
            </a:prstGeom>
            <a:ln w="28575">
              <a:solidFill>
                <a:schemeClr val="accent1"/>
              </a:solidFill>
            </a:ln>
          </p:spPr>
        </p:pic>
        <p:sp>
          <p:nvSpPr>
            <p:cNvPr id="3" name="TextBox 2"/>
            <p:cNvSpPr txBox="1"/>
            <p:nvPr/>
          </p:nvSpPr>
          <p:spPr>
            <a:xfrm>
              <a:off x="1547664" y="1177007"/>
              <a:ext cx="755335" cy="307777"/>
            </a:xfrm>
            <a:prstGeom prst="rect">
              <a:avLst/>
            </a:prstGeom>
            <a:noFill/>
          </p:spPr>
          <p:txBody>
            <a:bodyPr wrap="none" rtlCol="0">
              <a:spAutoFit/>
            </a:bodyPr>
            <a:lstStyle/>
            <a:p>
              <a:r>
                <a:rPr lang="en-US" sz="1400" dirty="0" smtClean="0">
                  <a:latin typeface="Calibri" panose="020F0502020204030204" pitchFamily="34" charset="0"/>
                </a:rPr>
                <a:t>Caribou</a:t>
              </a:r>
              <a:endParaRPr lang="en-CA" sz="1400" dirty="0">
                <a:latin typeface="Calibri" panose="020F0502020204030204" pitchFamily="34" charset="0"/>
              </a:endParaRPr>
            </a:p>
          </p:txBody>
        </p:sp>
      </p:grpSp>
      <p:grpSp>
        <p:nvGrpSpPr>
          <p:cNvPr id="7" name="Group 6"/>
          <p:cNvGrpSpPr/>
          <p:nvPr/>
        </p:nvGrpSpPr>
        <p:grpSpPr>
          <a:xfrm>
            <a:off x="4917157" y="2973596"/>
            <a:ext cx="3165804" cy="1512798"/>
            <a:chOff x="305382" y="1177007"/>
            <a:chExt cx="3165804" cy="1512798"/>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382" y="1225659"/>
              <a:ext cx="3165804" cy="1464146"/>
            </a:xfrm>
            <a:prstGeom prst="rect">
              <a:avLst/>
            </a:prstGeom>
            <a:ln w="28575">
              <a:solidFill>
                <a:schemeClr val="accent1"/>
              </a:solidFill>
            </a:ln>
          </p:spPr>
        </p:pic>
        <p:sp>
          <p:nvSpPr>
            <p:cNvPr id="9" name="TextBox 8"/>
            <p:cNvSpPr txBox="1"/>
            <p:nvPr/>
          </p:nvSpPr>
          <p:spPr>
            <a:xfrm>
              <a:off x="1524339" y="1177007"/>
              <a:ext cx="941283" cy="307777"/>
            </a:xfrm>
            <a:prstGeom prst="rect">
              <a:avLst/>
            </a:prstGeom>
            <a:noFill/>
          </p:spPr>
          <p:txBody>
            <a:bodyPr wrap="none" rtlCol="0">
              <a:spAutoFit/>
            </a:bodyPr>
            <a:lstStyle/>
            <a:p>
              <a:r>
                <a:rPr lang="en-US" sz="1400" dirty="0" smtClean="0">
                  <a:latin typeface="Calibri" panose="020F0502020204030204" pitchFamily="34" charset="0"/>
                </a:rPr>
                <a:t>Black bear</a:t>
              </a:r>
              <a:endParaRPr lang="en-CA" sz="1400" dirty="0">
                <a:latin typeface="Calibri" panose="020F0502020204030204" pitchFamily="34" charset="0"/>
              </a:endParaRPr>
            </a:p>
          </p:txBody>
        </p:sp>
      </p:grpSp>
      <p:grpSp>
        <p:nvGrpSpPr>
          <p:cNvPr id="10" name="Group 9"/>
          <p:cNvGrpSpPr/>
          <p:nvPr/>
        </p:nvGrpSpPr>
        <p:grpSpPr>
          <a:xfrm>
            <a:off x="1043608" y="2990622"/>
            <a:ext cx="3164400" cy="1512000"/>
            <a:chOff x="3608333" y="-637235"/>
            <a:chExt cx="2662361" cy="1464146"/>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8333" y="-637235"/>
              <a:ext cx="2662361" cy="1464146"/>
            </a:xfrm>
            <a:prstGeom prst="rect">
              <a:avLst/>
            </a:prstGeom>
            <a:ln w="28575">
              <a:solidFill>
                <a:schemeClr val="accent1"/>
              </a:solidFill>
            </a:ln>
          </p:spPr>
        </p:pic>
        <p:sp>
          <p:nvSpPr>
            <p:cNvPr id="12" name="TextBox 11"/>
            <p:cNvSpPr txBox="1"/>
            <p:nvPr/>
          </p:nvSpPr>
          <p:spPr>
            <a:xfrm>
              <a:off x="4717946" y="-637235"/>
              <a:ext cx="443135" cy="307777"/>
            </a:xfrm>
            <a:prstGeom prst="rect">
              <a:avLst/>
            </a:prstGeom>
            <a:noFill/>
          </p:spPr>
          <p:txBody>
            <a:bodyPr wrap="none" rtlCol="0">
              <a:spAutoFit/>
            </a:bodyPr>
            <a:lstStyle/>
            <a:p>
              <a:r>
                <a:rPr lang="en-US" sz="1400" dirty="0" smtClean="0">
                  <a:latin typeface="Calibri" panose="020F0502020204030204" pitchFamily="34" charset="0"/>
                </a:rPr>
                <a:t>Wolf</a:t>
              </a:r>
              <a:endParaRPr lang="en-CA" sz="1400" dirty="0">
                <a:latin typeface="Calibri" panose="020F0502020204030204" pitchFamily="34" charset="0"/>
              </a:endParaRPr>
            </a:p>
          </p:txBody>
        </p:sp>
      </p:grpSp>
      <p:grpSp>
        <p:nvGrpSpPr>
          <p:cNvPr id="13" name="Group 12"/>
          <p:cNvGrpSpPr/>
          <p:nvPr/>
        </p:nvGrpSpPr>
        <p:grpSpPr>
          <a:xfrm>
            <a:off x="2987824" y="4837626"/>
            <a:ext cx="3164400" cy="1535308"/>
            <a:chOff x="3576092" y="-736956"/>
            <a:chExt cx="2662361" cy="1478671"/>
          </a:xfrm>
        </p:grpSpPr>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6092" y="-706586"/>
              <a:ext cx="2662361" cy="1448301"/>
            </a:xfrm>
            <a:prstGeom prst="rect">
              <a:avLst/>
            </a:prstGeom>
            <a:ln w="28575">
              <a:solidFill>
                <a:schemeClr val="accent1"/>
              </a:solidFill>
            </a:ln>
          </p:spPr>
        </p:pic>
        <p:sp>
          <p:nvSpPr>
            <p:cNvPr id="15" name="TextBox 14"/>
            <p:cNvSpPr txBox="1"/>
            <p:nvPr/>
          </p:nvSpPr>
          <p:spPr>
            <a:xfrm>
              <a:off x="4606016" y="-736956"/>
              <a:ext cx="679470" cy="307777"/>
            </a:xfrm>
            <a:prstGeom prst="rect">
              <a:avLst/>
            </a:prstGeom>
            <a:noFill/>
          </p:spPr>
          <p:txBody>
            <a:bodyPr wrap="none" rtlCol="0">
              <a:spAutoFit/>
            </a:bodyPr>
            <a:lstStyle/>
            <a:p>
              <a:r>
                <a:rPr lang="en-US" sz="1400" dirty="0" smtClean="0">
                  <a:latin typeface="Calibri" panose="020F0502020204030204" pitchFamily="34" charset="0"/>
                </a:rPr>
                <a:t>WT deer</a:t>
              </a:r>
              <a:endParaRPr lang="en-CA" sz="1400" dirty="0">
                <a:latin typeface="Calibri" panose="020F0502020204030204" pitchFamily="34" charset="0"/>
              </a:endParaRPr>
            </a:p>
          </p:txBody>
        </p:sp>
      </p:grpSp>
    </p:spTree>
    <p:extLst>
      <p:ext uri="{BB962C8B-B14F-4D97-AF65-F5344CB8AC3E}">
        <p14:creationId xmlns:p14="http://schemas.microsoft.com/office/powerpoint/2010/main" val="3432820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384"/>
            <a:ext cx="8229600" cy="1143000"/>
          </a:xfrm>
        </p:spPr>
        <p:txBody>
          <a:bodyPr>
            <a:normAutofit fontScale="90000"/>
          </a:bodyPr>
          <a:lstStyle/>
          <a:p>
            <a:r>
              <a:rPr lang="en-US" b="1" dirty="0" smtClean="0">
                <a:solidFill>
                  <a:schemeClr val="tx1">
                    <a:lumMod val="75000"/>
                    <a:lumOff val="25000"/>
                  </a:schemeClr>
                </a:solidFill>
              </a:rPr>
              <a:t>Restoration for caribou conservation</a:t>
            </a:r>
            <a:endParaRPr lang="en-CA"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4</a:t>
            </a:fld>
            <a:endParaRPr lang="en-CA" dirty="0">
              <a:solidFill>
                <a:schemeClr val="tx1">
                  <a:lumMod val="75000"/>
                  <a:lumOff val="2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94" y="974972"/>
            <a:ext cx="3515934" cy="4576214"/>
          </a:xfrm>
          <a:prstGeom prst="rect">
            <a:avLst/>
          </a:prstGeom>
          <a:ln w="19050">
            <a:solidFill>
              <a:schemeClr val="accent1">
                <a:lumMod val="75000"/>
              </a:schemeClr>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2584" y="1995165"/>
            <a:ext cx="3523472" cy="4530179"/>
          </a:xfrm>
          <a:prstGeom prst="rect">
            <a:avLst/>
          </a:prstGeom>
          <a:ln w="19050">
            <a:solidFill>
              <a:schemeClr val="accent1">
                <a:lumMod val="75000"/>
              </a:schemeClr>
            </a:solidFill>
          </a:ln>
        </p:spPr>
      </p:pic>
      <p:sp>
        <p:nvSpPr>
          <p:cNvPr id="8" name="TextBox 7"/>
          <p:cNvSpPr txBox="1"/>
          <p:nvPr/>
        </p:nvSpPr>
        <p:spPr>
          <a:xfrm>
            <a:off x="5292080" y="1340768"/>
            <a:ext cx="3600400" cy="455509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tx1">
                    <a:lumMod val="75000"/>
                    <a:lumOff val="25000"/>
                  </a:schemeClr>
                </a:solidFill>
              </a:rPr>
              <a:t>Calls for critical habitat conservation (minimum  %65 undisturbed)</a:t>
            </a:r>
          </a:p>
          <a:p>
            <a:pPr marL="285750" indent="-285750">
              <a:buFont typeface="Arial" panose="020B0604020202020204" pitchFamily="34" charset="0"/>
              <a:buChar char="•"/>
            </a:pPr>
            <a:endParaRPr lang="en-US" sz="1000" dirty="0">
              <a:solidFill>
                <a:schemeClr val="tx1">
                  <a:lumMod val="75000"/>
                  <a:lumOff val="25000"/>
                </a:schemeClr>
              </a:solidFill>
            </a:endParaRPr>
          </a:p>
          <a:p>
            <a:pPr marL="285750" indent="-285750">
              <a:buFont typeface="Arial" panose="020B0604020202020204" pitchFamily="34" charset="0"/>
              <a:buChar char="•"/>
            </a:pPr>
            <a:r>
              <a:rPr lang="en-US" sz="2400" dirty="0" smtClean="0">
                <a:solidFill>
                  <a:schemeClr val="tx1">
                    <a:lumMod val="75000"/>
                    <a:lumOff val="25000"/>
                  </a:schemeClr>
                </a:solidFill>
              </a:rPr>
              <a:t>Seismic line treatments for integrated land management</a:t>
            </a:r>
          </a:p>
          <a:p>
            <a:pPr lvl="1"/>
            <a:r>
              <a:rPr lang="en-US" dirty="0" smtClean="0">
                <a:solidFill>
                  <a:schemeClr val="tx1">
                    <a:lumMod val="75000"/>
                    <a:lumOff val="25000"/>
                  </a:schemeClr>
                </a:solidFill>
              </a:rPr>
              <a:t>- Restoration of legacy lines</a:t>
            </a:r>
          </a:p>
          <a:p>
            <a:pPr lvl="1"/>
            <a:r>
              <a:rPr lang="en-US" dirty="0" smtClean="0">
                <a:solidFill>
                  <a:schemeClr val="tx1">
                    <a:lumMod val="75000"/>
                    <a:lumOff val="25000"/>
                  </a:schemeClr>
                </a:solidFill>
              </a:rPr>
              <a:t>- Multi-use corridors</a:t>
            </a:r>
          </a:p>
          <a:p>
            <a:pPr marL="285750" indent="-285750">
              <a:buFont typeface="Arial" panose="020B0604020202020204" pitchFamily="34" charset="0"/>
              <a:buChar char="•"/>
            </a:pPr>
            <a:endParaRPr lang="en-US" sz="1000" dirty="0">
              <a:solidFill>
                <a:schemeClr val="tx1">
                  <a:lumMod val="75000"/>
                  <a:lumOff val="25000"/>
                </a:schemeClr>
              </a:solidFill>
            </a:endParaRPr>
          </a:p>
          <a:p>
            <a:pPr marL="285750" indent="-285750">
              <a:buFont typeface="Arial" panose="020B0604020202020204" pitchFamily="34" charset="0"/>
              <a:buChar char="•"/>
            </a:pPr>
            <a:r>
              <a:rPr lang="en-US" sz="2400" dirty="0" smtClean="0">
                <a:solidFill>
                  <a:schemeClr val="tx1">
                    <a:lumMod val="75000"/>
                    <a:lumOff val="25000"/>
                  </a:schemeClr>
                </a:solidFill>
              </a:rPr>
              <a:t>Treatments may have community-wide effects</a:t>
            </a:r>
          </a:p>
          <a:p>
            <a:pPr lvl="1"/>
            <a:r>
              <a:rPr lang="en-US" sz="2400" dirty="0">
                <a:solidFill>
                  <a:schemeClr val="tx1">
                    <a:lumMod val="75000"/>
                    <a:lumOff val="25000"/>
                  </a:schemeClr>
                </a:solidFill>
              </a:rPr>
              <a:t>-</a:t>
            </a:r>
            <a:r>
              <a:rPr lang="en-US" sz="2400" dirty="0" smtClean="0">
                <a:solidFill>
                  <a:schemeClr val="tx1">
                    <a:lumMod val="75000"/>
                    <a:lumOff val="25000"/>
                  </a:schemeClr>
                </a:solidFill>
              </a:rPr>
              <a:t> </a:t>
            </a:r>
            <a:r>
              <a:rPr lang="en-US" dirty="0" smtClean="0">
                <a:solidFill>
                  <a:schemeClr val="tx1">
                    <a:lumMod val="75000"/>
                    <a:lumOff val="25000"/>
                  </a:schemeClr>
                </a:solidFill>
              </a:rPr>
              <a:t>mitigate harmful interactions for caribou</a:t>
            </a:r>
            <a:endParaRPr lang="en-CA" dirty="0">
              <a:solidFill>
                <a:schemeClr val="tx1">
                  <a:lumMod val="75000"/>
                  <a:lumOff val="25000"/>
                </a:schemeClr>
              </a:solidFill>
            </a:endParaRPr>
          </a:p>
        </p:txBody>
      </p:sp>
      <p:sp>
        <p:nvSpPr>
          <p:cNvPr id="10" name="TextBox 9"/>
          <p:cNvSpPr txBox="1"/>
          <p:nvPr/>
        </p:nvSpPr>
        <p:spPr>
          <a:xfrm>
            <a:off x="0" y="6611779"/>
            <a:ext cx="2170787" cy="246221"/>
          </a:xfrm>
          <a:prstGeom prst="rect">
            <a:avLst/>
          </a:prstGeom>
          <a:noFill/>
        </p:spPr>
        <p:txBody>
          <a:bodyPr wrap="none" rtlCol="0">
            <a:spAutoFit/>
          </a:bodyPr>
          <a:lstStyle/>
          <a:p>
            <a:r>
              <a:rPr lang="en-US" sz="1000" dirty="0" smtClean="0">
                <a:solidFill>
                  <a:schemeClr val="tx1">
                    <a:lumMod val="75000"/>
                    <a:lumOff val="25000"/>
                  </a:schemeClr>
                </a:solidFill>
              </a:rPr>
              <a:t>Environment Canada, 2012; AEP, 2017</a:t>
            </a:r>
            <a:endParaRPr lang="en-CA" sz="1000" dirty="0">
              <a:solidFill>
                <a:schemeClr val="tx1">
                  <a:lumMod val="75000"/>
                  <a:lumOff val="25000"/>
                </a:schemeClr>
              </a:solidFill>
            </a:endParaRPr>
          </a:p>
        </p:txBody>
      </p:sp>
    </p:spTree>
    <p:extLst>
      <p:ext uri="{BB962C8B-B14F-4D97-AF65-F5344CB8AC3E}">
        <p14:creationId xmlns:p14="http://schemas.microsoft.com/office/powerpoint/2010/main" val="26547075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7384"/>
            <a:ext cx="8229600" cy="1143000"/>
          </a:xfrm>
        </p:spPr>
        <p:txBody>
          <a:bodyPr/>
          <a:lstStyle/>
          <a:p>
            <a:r>
              <a:rPr lang="en-US" b="1" dirty="0" smtClean="0">
                <a:solidFill>
                  <a:schemeClr val="tx1">
                    <a:lumMod val="75000"/>
                    <a:lumOff val="25000"/>
                  </a:schemeClr>
                </a:solidFill>
              </a:rPr>
              <a:t>Research question</a:t>
            </a:r>
            <a:endParaRPr lang="en-CA"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5</a:t>
            </a:fld>
            <a:endParaRPr lang="en-CA" dirty="0">
              <a:solidFill>
                <a:schemeClr val="tx1">
                  <a:lumMod val="75000"/>
                  <a:lumOff val="25000"/>
                </a:schemeClr>
              </a:solidFill>
            </a:endParaRPr>
          </a:p>
        </p:txBody>
      </p:sp>
      <p:sp>
        <p:nvSpPr>
          <p:cNvPr id="9" name="Content Placeholder 2"/>
          <p:cNvSpPr txBox="1">
            <a:spLocks/>
          </p:cNvSpPr>
          <p:nvPr/>
        </p:nvSpPr>
        <p:spPr>
          <a:xfrm>
            <a:off x="251520" y="1124744"/>
            <a:ext cx="8640960" cy="12961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chemeClr val="tx1">
                    <a:lumMod val="75000"/>
                    <a:lumOff val="25000"/>
                  </a:schemeClr>
                </a:solidFill>
              </a:rPr>
              <a:t>Does seismic line treatment affect use of lines by large boreal mammals?</a:t>
            </a:r>
          </a:p>
          <a:p>
            <a:pPr marL="361950" indent="-361950">
              <a:buFont typeface="Arial" panose="020B0604020202020204" pitchFamily="34" charset="0"/>
              <a:buNone/>
            </a:pPr>
            <a:endParaRPr lang="en-CA" sz="2800" dirty="0">
              <a:solidFill>
                <a:schemeClr val="tx1">
                  <a:lumMod val="75000"/>
                  <a:lumOff val="25000"/>
                </a:schemeClr>
              </a:solidFill>
            </a:endParaRPr>
          </a:p>
        </p:txBody>
      </p:sp>
      <p:sp>
        <p:nvSpPr>
          <p:cNvPr id="3" name="TextBox 2"/>
          <p:cNvSpPr txBox="1"/>
          <p:nvPr/>
        </p:nvSpPr>
        <p:spPr>
          <a:xfrm>
            <a:off x="3923928" y="3501008"/>
            <a:ext cx="1188146" cy="461665"/>
          </a:xfrm>
          <a:prstGeom prst="rect">
            <a:avLst/>
          </a:prstGeom>
          <a:noFill/>
        </p:spPr>
        <p:txBody>
          <a:bodyPr wrap="none" rtlCol="0">
            <a:spAutoFit/>
          </a:bodyPr>
          <a:lstStyle/>
          <a:p>
            <a:r>
              <a:rPr lang="en-US" sz="2400" dirty="0" smtClean="0">
                <a:solidFill>
                  <a:schemeClr val="tx1">
                    <a:lumMod val="85000"/>
                    <a:lumOff val="15000"/>
                  </a:schemeClr>
                </a:solidFill>
              </a:rPr>
              <a:t>Caribou</a:t>
            </a:r>
            <a:endParaRPr lang="en-CA" sz="2400" dirty="0">
              <a:solidFill>
                <a:schemeClr val="tx1">
                  <a:lumMod val="85000"/>
                  <a:lumOff val="15000"/>
                </a:schemeClr>
              </a:solidFill>
            </a:endParaRPr>
          </a:p>
        </p:txBody>
      </p:sp>
      <p:sp>
        <p:nvSpPr>
          <p:cNvPr id="6" name="TextBox 5"/>
          <p:cNvSpPr txBox="1"/>
          <p:nvPr/>
        </p:nvSpPr>
        <p:spPr>
          <a:xfrm>
            <a:off x="5297895" y="5661248"/>
            <a:ext cx="2874505" cy="461665"/>
          </a:xfrm>
          <a:prstGeom prst="rect">
            <a:avLst/>
          </a:prstGeom>
          <a:noFill/>
        </p:spPr>
        <p:txBody>
          <a:bodyPr wrap="none" rtlCol="0">
            <a:spAutoFit/>
          </a:bodyPr>
          <a:lstStyle/>
          <a:p>
            <a:r>
              <a:rPr lang="en-US" sz="2400" dirty="0" smtClean="0">
                <a:solidFill>
                  <a:schemeClr val="tx1">
                    <a:lumMod val="85000"/>
                    <a:lumOff val="15000"/>
                  </a:schemeClr>
                </a:solidFill>
              </a:rPr>
              <a:t>Caribou Competitors</a:t>
            </a:r>
            <a:endParaRPr lang="en-CA" sz="2400" dirty="0">
              <a:solidFill>
                <a:schemeClr val="tx1">
                  <a:lumMod val="85000"/>
                  <a:lumOff val="15000"/>
                </a:schemeClr>
              </a:solidFill>
            </a:endParaRPr>
          </a:p>
        </p:txBody>
      </p:sp>
      <p:sp>
        <p:nvSpPr>
          <p:cNvPr id="7" name="TextBox 6"/>
          <p:cNvSpPr txBox="1"/>
          <p:nvPr/>
        </p:nvSpPr>
        <p:spPr>
          <a:xfrm>
            <a:off x="1115616" y="5661248"/>
            <a:ext cx="2533066" cy="461665"/>
          </a:xfrm>
          <a:prstGeom prst="rect">
            <a:avLst/>
          </a:prstGeom>
          <a:noFill/>
        </p:spPr>
        <p:txBody>
          <a:bodyPr wrap="none" rtlCol="0">
            <a:spAutoFit/>
          </a:bodyPr>
          <a:lstStyle/>
          <a:p>
            <a:r>
              <a:rPr lang="en-US" sz="2400" dirty="0" smtClean="0">
                <a:solidFill>
                  <a:schemeClr val="tx1">
                    <a:lumMod val="85000"/>
                    <a:lumOff val="15000"/>
                  </a:schemeClr>
                </a:solidFill>
              </a:rPr>
              <a:t>Caribou Predators</a:t>
            </a:r>
            <a:endParaRPr lang="en-CA" sz="2400" dirty="0">
              <a:solidFill>
                <a:schemeClr val="tx1">
                  <a:lumMod val="85000"/>
                  <a:lumOff val="15000"/>
                </a:schemeClr>
              </a:solidFill>
            </a:endParaRPr>
          </a:p>
        </p:txBody>
      </p:sp>
      <p:grpSp>
        <p:nvGrpSpPr>
          <p:cNvPr id="8" name="Group 7"/>
          <p:cNvGrpSpPr/>
          <p:nvPr/>
        </p:nvGrpSpPr>
        <p:grpSpPr>
          <a:xfrm>
            <a:off x="4764448" y="4297455"/>
            <a:ext cx="3840000" cy="1440000"/>
            <a:chOff x="4764448" y="4297455"/>
            <a:chExt cx="3840000" cy="144000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4448" y="4297455"/>
              <a:ext cx="1920000" cy="1440000"/>
            </a:xfrm>
            <a:prstGeom prst="rect">
              <a:avLst/>
            </a:prstGeom>
            <a:ln>
              <a:solidFill>
                <a:schemeClr val="tx1"/>
              </a:solidFill>
            </a:ln>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4448" y="4297455"/>
              <a:ext cx="1920000" cy="1440000"/>
            </a:xfrm>
            <a:prstGeom prst="rect">
              <a:avLst/>
            </a:prstGeom>
            <a:ln>
              <a:solidFill>
                <a:schemeClr val="tx1"/>
              </a:solidFill>
            </a:ln>
          </p:spPr>
        </p:pic>
      </p:grpSp>
      <p:grpSp>
        <p:nvGrpSpPr>
          <p:cNvPr id="11" name="Group 10"/>
          <p:cNvGrpSpPr/>
          <p:nvPr/>
        </p:nvGrpSpPr>
        <p:grpSpPr>
          <a:xfrm>
            <a:off x="443968" y="4297455"/>
            <a:ext cx="3840000" cy="1440000"/>
            <a:chOff x="4764448" y="4297455"/>
            <a:chExt cx="3840000" cy="1440000"/>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4448" y="4297455"/>
              <a:ext cx="1920000" cy="1440000"/>
            </a:xfrm>
            <a:prstGeom prst="rect">
              <a:avLst/>
            </a:prstGeom>
            <a:ln>
              <a:solidFill>
                <a:schemeClr val="tx1"/>
              </a:solidFill>
            </a:ln>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4448" y="4297455"/>
              <a:ext cx="1920000" cy="1440000"/>
            </a:xfrm>
            <a:prstGeom prst="rect">
              <a:avLst/>
            </a:prstGeom>
            <a:ln>
              <a:solidFill>
                <a:schemeClr val="tx1"/>
              </a:solidFill>
            </a:ln>
          </p:spPr>
        </p:pic>
      </p:gr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8001" y="2132856"/>
            <a:ext cx="1920000" cy="1440000"/>
          </a:xfrm>
          <a:prstGeom prst="rect">
            <a:avLst/>
          </a:prstGeom>
          <a:ln w="12700">
            <a:solidFill>
              <a:schemeClr val="tx1"/>
            </a:solidFill>
          </a:ln>
        </p:spPr>
      </p:pic>
      <p:sp>
        <p:nvSpPr>
          <p:cNvPr id="15" name="TextBox 14"/>
          <p:cNvSpPr txBox="1"/>
          <p:nvPr/>
        </p:nvSpPr>
        <p:spPr>
          <a:xfrm>
            <a:off x="3673795" y="3789040"/>
            <a:ext cx="1688411" cy="338554"/>
          </a:xfrm>
          <a:prstGeom prst="rect">
            <a:avLst/>
          </a:prstGeom>
          <a:noFill/>
        </p:spPr>
        <p:txBody>
          <a:bodyPr wrap="none" rtlCol="0">
            <a:spAutoFit/>
          </a:bodyPr>
          <a:lstStyle/>
          <a:p>
            <a:r>
              <a:rPr lang="en-US" sz="1600" i="1" dirty="0" smtClean="0">
                <a:solidFill>
                  <a:schemeClr val="tx1">
                    <a:lumMod val="85000"/>
                    <a:lumOff val="15000"/>
                  </a:schemeClr>
                </a:solidFill>
              </a:rPr>
              <a:t>Rangifer </a:t>
            </a:r>
            <a:r>
              <a:rPr lang="en-US" sz="1600" i="1" dirty="0" err="1" smtClean="0">
                <a:solidFill>
                  <a:schemeClr val="tx1">
                    <a:lumMod val="85000"/>
                    <a:lumOff val="15000"/>
                  </a:schemeClr>
                </a:solidFill>
              </a:rPr>
              <a:t>tarandus</a:t>
            </a:r>
            <a:endParaRPr lang="en-CA" sz="1600" i="1" dirty="0">
              <a:solidFill>
                <a:schemeClr val="tx1">
                  <a:lumMod val="85000"/>
                  <a:lumOff val="15000"/>
                </a:schemeClr>
              </a:solidFill>
            </a:endParaRPr>
          </a:p>
        </p:txBody>
      </p:sp>
      <p:sp>
        <p:nvSpPr>
          <p:cNvPr id="16" name="TextBox 15"/>
          <p:cNvSpPr txBox="1"/>
          <p:nvPr/>
        </p:nvSpPr>
        <p:spPr>
          <a:xfrm>
            <a:off x="5033399" y="5949280"/>
            <a:ext cx="3044423" cy="338554"/>
          </a:xfrm>
          <a:prstGeom prst="rect">
            <a:avLst/>
          </a:prstGeom>
          <a:noFill/>
        </p:spPr>
        <p:txBody>
          <a:bodyPr wrap="none" rtlCol="0">
            <a:spAutoFit/>
          </a:bodyPr>
          <a:lstStyle/>
          <a:p>
            <a:r>
              <a:rPr lang="en-US" sz="1600" i="1" dirty="0" err="1" smtClean="0">
                <a:solidFill>
                  <a:schemeClr val="tx1">
                    <a:lumMod val="85000"/>
                    <a:lumOff val="15000"/>
                  </a:schemeClr>
                </a:solidFill>
              </a:rPr>
              <a:t>Odocoileus</a:t>
            </a:r>
            <a:r>
              <a:rPr lang="en-US" sz="1600" i="1" dirty="0" smtClean="0">
                <a:solidFill>
                  <a:schemeClr val="tx1">
                    <a:lumMod val="85000"/>
                    <a:lumOff val="15000"/>
                  </a:schemeClr>
                </a:solidFill>
              </a:rPr>
              <a:t> </a:t>
            </a:r>
            <a:r>
              <a:rPr lang="en-US" sz="1600" i="1" dirty="0" err="1" smtClean="0">
                <a:solidFill>
                  <a:schemeClr val="tx1">
                    <a:lumMod val="85000"/>
                    <a:lumOff val="15000"/>
                  </a:schemeClr>
                </a:solidFill>
              </a:rPr>
              <a:t>virginanius</a:t>
            </a:r>
            <a:r>
              <a:rPr lang="en-US" sz="1600" i="1" dirty="0" smtClean="0">
                <a:solidFill>
                  <a:schemeClr val="tx1">
                    <a:lumMod val="85000"/>
                    <a:lumOff val="15000"/>
                  </a:schemeClr>
                </a:solidFill>
              </a:rPr>
              <a:t>, </a:t>
            </a:r>
            <a:r>
              <a:rPr lang="en-US" sz="1600" i="1" dirty="0" err="1" smtClean="0">
                <a:solidFill>
                  <a:schemeClr val="tx1">
                    <a:lumMod val="85000"/>
                    <a:lumOff val="15000"/>
                  </a:schemeClr>
                </a:solidFill>
              </a:rPr>
              <a:t>Alces</a:t>
            </a:r>
            <a:r>
              <a:rPr lang="en-US" sz="1600" i="1" dirty="0" smtClean="0">
                <a:solidFill>
                  <a:schemeClr val="tx1">
                    <a:lumMod val="85000"/>
                    <a:lumOff val="15000"/>
                  </a:schemeClr>
                </a:solidFill>
              </a:rPr>
              <a:t> </a:t>
            </a:r>
            <a:r>
              <a:rPr lang="en-US" sz="1600" i="1" dirty="0" err="1" smtClean="0">
                <a:solidFill>
                  <a:schemeClr val="tx1">
                    <a:lumMod val="85000"/>
                    <a:lumOff val="15000"/>
                  </a:schemeClr>
                </a:solidFill>
              </a:rPr>
              <a:t>alces</a:t>
            </a:r>
            <a:endParaRPr lang="en-CA" sz="1600" i="1" dirty="0">
              <a:solidFill>
                <a:schemeClr val="tx1">
                  <a:lumMod val="85000"/>
                  <a:lumOff val="15000"/>
                </a:schemeClr>
              </a:solidFill>
            </a:endParaRPr>
          </a:p>
        </p:txBody>
      </p:sp>
      <p:sp>
        <p:nvSpPr>
          <p:cNvPr id="17" name="TextBox 16"/>
          <p:cNvSpPr txBox="1"/>
          <p:nvPr/>
        </p:nvSpPr>
        <p:spPr>
          <a:xfrm>
            <a:off x="1043608" y="5949280"/>
            <a:ext cx="2678938" cy="338554"/>
          </a:xfrm>
          <a:prstGeom prst="rect">
            <a:avLst/>
          </a:prstGeom>
          <a:noFill/>
        </p:spPr>
        <p:txBody>
          <a:bodyPr wrap="none" rtlCol="0">
            <a:spAutoFit/>
          </a:bodyPr>
          <a:lstStyle/>
          <a:p>
            <a:r>
              <a:rPr lang="en-US" sz="1600" i="1" dirty="0" err="1" smtClean="0">
                <a:solidFill>
                  <a:schemeClr val="tx1">
                    <a:lumMod val="85000"/>
                    <a:lumOff val="15000"/>
                  </a:schemeClr>
                </a:solidFill>
              </a:rPr>
              <a:t>Canis</a:t>
            </a:r>
            <a:r>
              <a:rPr lang="en-US" sz="1600" i="1" dirty="0" smtClean="0">
                <a:solidFill>
                  <a:schemeClr val="tx1">
                    <a:lumMod val="85000"/>
                    <a:lumOff val="15000"/>
                  </a:schemeClr>
                </a:solidFill>
              </a:rPr>
              <a:t> lupus, </a:t>
            </a:r>
            <a:r>
              <a:rPr lang="en-US" sz="1600" i="1" dirty="0" err="1" smtClean="0">
                <a:solidFill>
                  <a:schemeClr val="tx1">
                    <a:lumMod val="85000"/>
                    <a:lumOff val="15000"/>
                  </a:schemeClr>
                </a:solidFill>
              </a:rPr>
              <a:t>Ursus</a:t>
            </a:r>
            <a:r>
              <a:rPr lang="en-US" sz="1600" i="1" dirty="0" smtClean="0">
                <a:solidFill>
                  <a:schemeClr val="tx1">
                    <a:lumMod val="85000"/>
                    <a:lumOff val="15000"/>
                  </a:schemeClr>
                </a:solidFill>
              </a:rPr>
              <a:t> </a:t>
            </a:r>
            <a:r>
              <a:rPr lang="en-US" sz="1600" i="1" dirty="0" err="1" smtClean="0">
                <a:solidFill>
                  <a:schemeClr val="tx1">
                    <a:lumMod val="85000"/>
                    <a:lumOff val="15000"/>
                  </a:schemeClr>
                </a:solidFill>
              </a:rPr>
              <a:t>americanus</a:t>
            </a:r>
            <a:endParaRPr lang="en-CA" sz="1600" i="1" dirty="0">
              <a:solidFill>
                <a:schemeClr val="tx1">
                  <a:lumMod val="85000"/>
                  <a:lumOff val="15000"/>
                </a:schemeClr>
              </a:solidFill>
            </a:endParaRPr>
          </a:p>
        </p:txBody>
      </p:sp>
    </p:spTree>
    <p:extLst>
      <p:ext uri="{BB962C8B-B14F-4D97-AF65-F5344CB8AC3E}">
        <p14:creationId xmlns:p14="http://schemas.microsoft.com/office/powerpoint/2010/main" val="29698590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4624"/>
            <a:ext cx="8229600" cy="1143000"/>
          </a:xfrm>
        </p:spPr>
        <p:txBody>
          <a:bodyPr/>
          <a:lstStyle/>
          <a:p>
            <a:r>
              <a:rPr lang="en-US" b="1" dirty="0" smtClean="0">
                <a:solidFill>
                  <a:schemeClr val="tx1">
                    <a:lumMod val="75000"/>
                    <a:lumOff val="25000"/>
                  </a:schemeClr>
                </a:solidFill>
              </a:rPr>
              <a:t>Methods: Camera trapping</a:t>
            </a:r>
            <a:endParaRPr lang="en-CA" b="1" dirty="0">
              <a:solidFill>
                <a:schemeClr val="tx1">
                  <a:lumMod val="75000"/>
                  <a:lumOff val="25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955" y="1556792"/>
            <a:ext cx="4909746" cy="3682310"/>
          </a:xfrm>
          <a:prstGeom prst="rect">
            <a:avLst/>
          </a:prstGeom>
          <a:ln w="19050">
            <a:solidFill>
              <a:schemeClr val="accent1">
                <a:lumMod val="75000"/>
              </a:schemeClr>
            </a:solidFill>
          </a:ln>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0" b="99644" l="0" r="100000">
                        <a14:foregroundMark x1="36458" y1="13778" x2="36458" y2="13778"/>
                        <a14:foregroundMark x1="38194" y1="12089" x2="38194" y2="12089"/>
                        <a14:foregroundMark x1="39236" y1="10667" x2="39236" y2="10667"/>
                        <a14:foregroundMark x1="38542" y1="5956" x2="38542" y2="5956"/>
                        <a14:foregroundMark x1="38194" y1="7200" x2="38194" y2="7200"/>
                        <a14:foregroundMark x1="34722" y1="800" x2="34722" y2="800"/>
                        <a14:foregroundMark x1="26736" y1="60533" x2="26736" y2="60533"/>
                        <a14:foregroundMark x1="17014" y1="78489" x2="17014" y2="78489"/>
                        <a14:foregroundMark x1="20139" y1="77778" x2="20139" y2="77778"/>
                        <a14:foregroundMark x1="14583" y1="77333" x2="14583" y2="77333"/>
                        <a14:foregroundMark x1="9375" y1="79022" x2="9375" y2="79022"/>
                        <a14:foregroundMark x1="24653" y1="92356" x2="24653" y2="92356"/>
                        <a14:foregroundMark x1="21875" y1="97511" x2="21875" y2="97511"/>
                        <a14:foregroundMark x1="20139" y1="98578" x2="20139" y2="98578"/>
                        <a14:foregroundMark x1="21875" y1="90933" x2="21875" y2="90933"/>
                        <a14:foregroundMark x1="18056" y1="92533" x2="18056" y2="92533"/>
                        <a14:foregroundMark x1="3472" y1="79467" x2="3472" y2="79467"/>
                        <a14:foregroundMark x1="95486" y1="29867" x2="95486" y2="29867"/>
                        <a14:foregroundMark x1="91319" y1="37067" x2="91319" y2="37067"/>
                        <a14:foregroundMark x1="84375" y1="30044" x2="84375" y2="30044"/>
                        <a14:foregroundMark x1="69097" y1="46133" x2="69097" y2="46133"/>
                        <a14:foregroundMark x1="76736" y1="44178" x2="76736" y2="44178"/>
                        <a14:foregroundMark x1="83681" y1="36711" x2="83681" y2="36711"/>
                        <a14:foregroundMark x1="84375" y1="33067" x2="84375" y2="33067"/>
                        <a14:backgroundMark x1="90625" y1="53067" x2="90625" y2="53067"/>
                        <a14:backgroundMark x1="87847" y1="51911" x2="87847" y2="51911"/>
                        <a14:backgroundMark x1="84722" y1="57244" x2="84722" y2="57244"/>
                        <a14:backgroundMark x1="86806" y1="59556" x2="86806" y2="59556"/>
                        <a14:backgroundMark x1="89236" y1="49067" x2="89236" y2="49067"/>
                        <a14:backgroundMark x1="92361" y1="48178" x2="92361" y2="48178"/>
                        <a14:backgroundMark x1="94444" y1="49422" x2="94444" y2="49422"/>
                        <a14:backgroundMark x1="86458" y1="47644" x2="86458" y2="47644"/>
                        <a14:backgroundMark x1="92708" y1="43644" x2="92708" y2="43644"/>
                        <a14:backgroundMark x1="87847" y1="44978" x2="87847" y2="44978"/>
                        <a14:backgroundMark x1="93403" y1="40267" x2="93403" y2="40267"/>
                        <a14:backgroundMark x1="96181" y1="37244" x2="96181" y2="37244"/>
                        <a14:backgroundMark x1="96181" y1="32356" x2="96181" y2="32356"/>
                        <a14:backgroundMark x1="96528" y1="29600" x2="96528" y2="29600"/>
                        <a14:backgroundMark x1="97222" y1="19733" x2="97222" y2="19733"/>
                        <a14:backgroundMark x1="95486" y1="22667" x2="95486" y2="22667"/>
                        <a14:backgroundMark x1="95486" y1="21422" x2="95486" y2="21422"/>
                        <a14:backgroundMark x1="95139" y1="25511" x2="95139" y2="25511"/>
                        <a14:backgroundMark x1="95139" y1="27378" x2="95139" y2="27378"/>
                        <a14:backgroundMark x1="96181" y1="31556" x2="96181" y2="31556"/>
                        <a14:backgroundMark x1="97917" y1="28089" x2="97917" y2="28089"/>
                        <a14:backgroundMark x1="93056" y1="31111" x2="93056" y2="31111"/>
                        <a14:backgroundMark x1="92361" y1="35022" x2="92361" y2="35022"/>
                        <a14:backgroundMark x1="97222" y1="17689" x2="97222" y2="17689"/>
                        <a14:backgroundMark x1="96875" y1="15289" x2="96875" y2="15289"/>
                        <a14:backgroundMark x1="96875" y1="11378" x2="96875" y2="11378"/>
                        <a14:backgroundMark x1="96875" y1="13333" x2="96875" y2="13333"/>
                        <a14:backgroundMark x1="97222" y1="9778" x2="97222" y2="9778"/>
                        <a14:backgroundMark x1="34722" y1="711" x2="34722" y2="711"/>
                        <a14:backgroundMark x1="91319" y1="29867" x2="91319" y2="29867"/>
                        <a14:backgroundMark x1="89583" y1="32978" x2="89583" y2="32978"/>
                      </a14:backgroundRemoval>
                    </a14:imgEffect>
                  </a14:imgLayer>
                </a14:imgProps>
              </a:ext>
              <a:ext uri="{28A0092B-C50C-407E-A947-70E740481C1C}">
                <a14:useLocalDpi xmlns:a14="http://schemas.microsoft.com/office/drawing/2010/main" val="0"/>
              </a:ext>
            </a:extLst>
          </a:blip>
          <a:stretch>
            <a:fillRect/>
          </a:stretch>
        </p:blipFill>
        <p:spPr>
          <a:xfrm>
            <a:off x="7618341" y="2495"/>
            <a:ext cx="1755503" cy="6857434"/>
          </a:xfrm>
          <a:prstGeom prst="rect">
            <a:avLst/>
          </a:prstGeom>
        </p:spPr>
      </p:pic>
      <p:cxnSp>
        <p:nvCxnSpPr>
          <p:cNvPr id="14" name="Straight Connector 13"/>
          <p:cNvCxnSpPr/>
          <p:nvPr/>
        </p:nvCxnSpPr>
        <p:spPr>
          <a:xfrm flipV="1">
            <a:off x="5833306" y="3406688"/>
            <a:ext cx="2228031" cy="182251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96136" y="1546262"/>
            <a:ext cx="2265201" cy="167011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6</a:t>
            </a:fld>
            <a:endParaRPr lang="en-CA" dirty="0">
              <a:solidFill>
                <a:schemeClr val="tx1">
                  <a:lumMod val="75000"/>
                  <a:lumOff val="25000"/>
                </a:schemeClr>
              </a:solidFill>
            </a:endParaRPr>
          </a:p>
        </p:txBody>
      </p:sp>
    </p:spTree>
    <p:extLst>
      <p:ext uri="{BB962C8B-B14F-4D97-AF65-F5344CB8AC3E}">
        <p14:creationId xmlns:p14="http://schemas.microsoft.com/office/powerpoint/2010/main" val="27619693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3752"/>
            <a:ext cx="8229600" cy="1143000"/>
          </a:xfrm>
        </p:spPr>
        <p:txBody>
          <a:bodyPr>
            <a:normAutofit fontScale="90000"/>
          </a:bodyPr>
          <a:lstStyle/>
          <a:p>
            <a:r>
              <a:rPr lang="en-US" b="1" dirty="0" err="1" smtClean="0">
                <a:solidFill>
                  <a:schemeClr val="tx1">
                    <a:lumMod val="75000"/>
                    <a:lumOff val="25000"/>
                  </a:schemeClr>
                </a:solidFill>
              </a:rPr>
              <a:t>Algar</a:t>
            </a:r>
            <a:r>
              <a:rPr lang="en-US" b="1" dirty="0" smtClean="0">
                <a:solidFill>
                  <a:schemeClr val="tx1">
                    <a:lumMod val="75000"/>
                    <a:lumOff val="25000"/>
                  </a:schemeClr>
                </a:solidFill>
              </a:rPr>
              <a:t> Caribou Habitat </a:t>
            </a:r>
            <a:br>
              <a:rPr lang="en-US" b="1" dirty="0" smtClean="0">
                <a:solidFill>
                  <a:schemeClr val="tx1">
                    <a:lumMod val="75000"/>
                    <a:lumOff val="25000"/>
                  </a:schemeClr>
                </a:solidFill>
              </a:rPr>
            </a:br>
            <a:r>
              <a:rPr lang="en-US" b="1" dirty="0" smtClean="0">
                <a:solidFill>
                  <a:schemeClr val="tx1">
                    <a:lumMod val="75000"/>
                    <a:lumOff val="25000"/>
                  </a:schemeClr>
                </a:solidFill>
              </a:rPr>
              <a:t>Restoration Program</a:t>
            </a:r>
            <a:endParaRPr lang="en-CA"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7</a:t>
            </a:fld>
            <a:endParaRPr lang="en-CA" dirty="0">
              <a:solidFill>
                <a:schemeClr val="tx1">
                  <a:lumMod val="75000"/>
                  <a:lumOff val="25000"/>
                </a:schemeClr>
              </a:solidFill>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0402" r="4911"/>
          <a:stretch/>
        </p:blipFill>
        <p:spPr>
          <a:xfrm>
            <a:off x="391235" y="1939945"/>
            <a:ext cx="4678909" cy="3670799"/>
          </a:xfrm>
          <a:prstGeom prst="rect">
            <a:avLst/>
          </a:prstGeom>
          <a:ln w="19050">
            <a:solidFill>
              <a:schemeClr val="accent1">
                <a:lumMod val="75000"/>
              </a:schemeClr>
            </a:solidFill>
          </a:ln>
        </p:spPr>
      </p:pic>
      <p:grpSp>
        <p:nvGrpSpPr>
          <p:cNvPr id="6" name="Group 5"/>
          <p:cNvGrpSpPr/>
          <p:nvPr/>
        </p:nvGrpSpPr>
        <p:grpSpPr>
          <a:xfrm>
            <a:off x="3194589" y="1938593"/>
            <a:ext cx="1876069" cy="1836751"/>
            <a:chOff x="251520" y="1556792"/>
            <a:chExt cx="3716438" cy="3638550"/>
          </a:xfrm>
        </p:grpSpPr>
        <p:grpSp>
          <p:nvGrpSpPr>
            <p:cNvPr id="3" name="Group 2"/>
            <p:cNvGrpSpPr/>
            <p:nvPr/>
          </p:nvGrpSpPr>
          <p:grpSpPr>
            <a:xfrm>
              <a:off x="251520" y="1556792"/>
              <a:ext cx="3716438" cy="3638550"/>
              <a:chOff x="251520" y="1556792"/>
              <a:chExt cx="3716438" cy="363855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4623" t="9700" r="5217" b="13315"/>
              <a:stretch/>
            </p:blipFill>
            <p:spPr>
              <a:xfrm>
                <a:off x="251520" y="1556792"/>
                <a:ext cx="3716438" cy="3638550"/>
              </a:xfrm>
              <a:prstGeom prst="rect">
                <a:avLst/>
              </a:prstGeom>
              <a:ln w="6350">
                <a:solidFill>
                  <a:schemeClr val="accent1">
                    <a:lumMod val="75000"/>
                  </a:schemeClr>
                </a:solidFill>
              </a:ln>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 t="91320" r="77327"/>
              <a:stretch/>
            </p:blipFill>
            <p:spPr>
              <a:xfrm>
                <a:off x="252539" y="1556792"/>
                <a:ext cx="1051123" cy="410239"/>
              </a:xfrm>
              <a:prstGeom prst="rect">
                <a:avLst/>
              </a:prstGeom>
              <a:ln w="28575">
                <a:noFill/>
              </a:ln>
            </p:spPr>
          </p:pic>
        </p:grpSp>
        <p:grpSp>
          <p:nvGrpSpPr>
            <p:cNvPr id="14" name="Group 13"/>
            <p:cNvGrpSpPr/>
            <p:nvPr/>
          </p:nvGrpSpPr>
          <p:grpSpPr>
            <a:xfrm>
              <a:off x="2755532" y="3646485"/>
              <a:ext cx="1212426" cy="1548857"/>
              <a:chOff x="4189413" y="5119262"/>
              <a:chExt cx="699084" cy="89307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9413" y="5119262"/>
                <a:ext cx="699084" cy="89307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597859" y="5385483"/>
                <a:ext cx="124559" cy="12455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5" name="TextBox 14"/>
          <p:cNvSpPr txBox="1"/>
          <p:nvPr/>
        </p:nvSpPr>
        <p:spPr>
          <a:xfrm>
            <a:off x="2955621" y="5618130"/>
            <a:ext cx="2408467" cy="246221"/>
          </a:xfrm>
          <a:prstGeom prst="rect">
            <a:avLst/>
          </a:prstGeom>
          <a:noFill/>
        </p:spPr>
        <p:txBody>
          <a:bodyPr wrap="square" rtlCol="0">
            <a:spAutoFit/>
          </a:bodyPr>
          <a:lstStyle/>
          <a:p>
            <a:r>
              <a:rPr lang="en-US" sz="1000" dirty="0">
                <a:solidFill>
                  <a:schemeClr val="tx1">
                    <a:lumMod val="75000"/>
                    <a:lumOff val="25000"/>
                  </a:schemeClr>
                </a:solidFill>
              </a:rPr>
              <a:t>Burton, </a:t>
            </a:r>
            <a:r>
              <a:rPr lang="en-US" sz="1000" dirty="0" smtClean="0">
                <a:solidFill>
                  <a:schemeClr val="tx1">
                    <a:lumMod val="75000"/>
                    <a:lumOff val="25000"/>
                  </a:schemeClr>
                </a:solidFill>
              </a:rPr>
              <a:t>2015; </a:t>
            </a:r>
            <a:r>
              <a:rPr lang="en-US" sz="1000" dirty="0" err="1" smtClean="0">
                <a:solidFill>
                  <a:schemeClr val="tx1">
                    <a:lumMod val="75000"/>
                    <a:lumOff val="25000"/>
                  </a:schemeClr>
                </a:solidFill>
              </a:rPr>
              <a:t>Silvacom</a:t>
            </a:r>
            <a:r>
              <a:rPr lang="en-US" sz="1000" dirty="0" smtClean="0">
                <a:solidFill>
                  <a:schemeClr val="tx1">
                    <a:lumMod val="75000"/>
                    <a:lumOff val="25000"/>
                  </a:schemeClr>
                </a:solidFill>
              </a:rPr>
              <a:t> &amp; </a:t>
            </a:r>
            <a:r>
              <a:rPr lang="en-US" sz="1000" dirty="0" err="1" smtClean="0">
                <a:solidFill>
                  <a:schemeClr val="tx1">
                    <a:lumMod val="75000"/>
                    <a:lumOff val="25000"/>
                  </a:schemeClr>
                </a:solidFill>
              </a:rPr>
              <a:t>Nexen</a:t>
            </a:r>
            <a:r>
              <a:rPr lang="en-US" sz="1000" dirty="0" smtClean="0">
                <a:solidFill>
                  <a:schemeClr val="tx1">
                    <a:lumMod val="75000"/>
                    <a:lumOff val="25000"/>
                  </a:schemeClr>
                </a:solidFill>
              </a:rPr>
              <a:t>, 2015</a:t>
            </a:r>
            <a:endParaRPr lang="en-CA" sz="1000" dirty="0">
              <a:solidFill>
                <a:schemeClr val="tx1">
                  <a:lumMod val="75000"/>
                  <a:lumOff val="25000"/>
                </a:schemeClr>
              </a:solidFill>
            </a:endParaRPr>
          </a:p>
        </p:txBody>
      </p:sp>
      <p:sp>
        <p:nvSpPr>
          <p:cNvPr id="7" name="TextBox 6"/>
          <p:cNvSpPr txBox="1"/>
          <p:nvPr/>
        </p:nvSpPr>
        <p:spPr>
          <a:xfrm>
            <a:off x="5364089" y="2145683"/>
            <a:ext cx="3528392" cy="298543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tx1">
                    <a:lumMod val="75000"/>
                    <a:lumOff val="25000"/>
                  </a:schemeClr>
                </a:solidFill>
              </a:rPr>
              <a:t>70 km southwest of Fort McMurray, AB</a:t>
            </a:r>
          </a:p>
          <a:p>
            <a:pPr marL="285750" indent="-285750">
              <a:buFont typeface="Arial" panose="020B0604020202020204" pitchFamily="34" charset="0"/>
              <a:buChar char="•"/>
            </a:pPr>
            <a:endParaRPr lang="en-US" sz="1000" dirty="0" smtClean="0">
              <a:solidFill>
                <a:schemeClr val="tx1">
                  <a:lumMod val="75000"/>
                  <a:lumOff val="25000"/>
                </a:schemeClr>
              </a:solidFill>
            </a:endParaRPr>
          </a:p>
          <a:p>
            <a:pPr marL="285750" indent="-285750">
              <a:buFont typeface="Arial" panose="020B0604020202020204" pitchFamily="34" charset="0"/>
              <a:buChar char="•"/>
            </a:pPr>
            <a:r>
              <a:rPr lang="en-US" sz="2400" dirty="0" smtClean="0">
                <a:solidFill>
                  <a:schemeClr val="tx1">
                    <a:lumMod val="75000"/>
                    <a:lumOff val="25000"/>
                  </a:schemeClr>
                </a:solidFill>
              </a:rPr>
              <a:t>Restoration via Site Preparation and Planting (SPP)</a:t>
            </a:r>
          </a:p>
          <a:p>
            <a:pPr marL="285750" indent="-285750">
              <a:buFont typeface="Arial" panose="020B0604020202020204" pitchFamily="34" charset="0"/>
              <a:buChar char="•"/>
            </a:pPr>
            <a:endParaRPr lang="en-US" sz="1000" dirty="0" smtClean="0">
              <a:solidFill>
                <a:schemeClr val="tx1">
                  <a:lumMod val="75000"/>
                  <a:lumOff val="25000"/>
                </a:schemeClr>
              </a:solidFill>
            </a:endParaRPr>
          </a:p>
          <a:p>
            <a:pPr marL="285750" indent="-285750">
              <a:buFont typeface="Arial" panose="020B0604020202020204" pitchFamily="34" charset="0"/>
              <a:buChar char="•"/>
            </a:pPr>
            <a:r>
              <a:rPr lang="en-US" sz="2400" dirty="0" smtClean="0">
                <a:solidFill>
                  <a:schemeClr val="tx1">
                    <a:lumMod val="75000"/>
                    <a:lumOff val="25000"/>
                  </a:schemeClr>
                </a:solidFill>
              </a:rPr>
              <a:t>Restored 3-6 years ago (winters of 2012 – 2015)</a:t>
            </a:r>
            <a:endParaRPr lang="en-CA" sz="2400" dirty="0">
              <a:solidFill>
                <a:schemeClr val="tx1">
                  <a:lumMod val="75000"/>
                  <a:lumOff val="25000"/>
                </a:schemeClr>
              </a:solidFill>
            </a:endParaRPr>
          </a:p>
        </p:txBody>
      </p:sp>
    </p:spTree>
    <p:extLst>
      <p:ext uri="{BB962C8B-B14F-4D97-AF65-F5344CB8AC3E}">
        <p14:creationId xmlns:p14="http://schemas.microsoft.com/office/powerpoint/2010/main" val="3637108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4624"/>
            <a:ext cx="8229600" cy="1143000"/>
          </a:xfrm>
        </p:spPr>
        <p:txBody>
          <a:bodyPr/>
          <a:lstStyle/>
          <a:p>
            <a:r>
              <a:rPr lang="en-US" b="1" dirty="0" smtClean="0">
                <a:solidFill>
                  <a:schemeClr val="tx1">
                    <a:lumMod val="75000"/>
                    <a:lumOff val="25000"/>
                  </a:schemeClr>
                </a:solidFill>
              </a:rPr>
              <a:t>Sampling design</a:t>
            </a:r>
            <a:endParaRPr lang="en-CA"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8</a:t>
            </a:fld>
            <a:endParaRPr lang="en-CA" dirty="0">
              <a:solidFill>
                <a:schemeClr val="tx1">
                  <a:lumMod val="75000"/>
                  <a:lumOff val="25000"/>
                </a:schemeClr>
              </a:solidFill>
            </a:endParaRPr>
          </a:p>
        </p:txBody>
      </p:sp>
      <p:sp>
        <p:nvSpPr>
          <p:cNvPr id="11" name="TextBox 10"/>
          <p:cNvSpPr txBox="1"/>
          <p:nvPr/>
        </p:nvSpPr>
        <p:spPr>
          <a:xfrm>
            <a:off x="4904794" y="1327408"/>
            <a:ext cx="4131702" cy="4154984"/>
          </a:xfrm>
          <a:prstGeom prst="rect">
            <a:avLst/>
          </a:prstGeom>
          <a:noFill/>
        </p:spPr>
        <p:txBody>
          <a:bodyPr wrap="square" rtlCol="0">
            <a:spAutoFit/>
          </a:bodyPr>
          <a:lstStyle/>
          <a:p>
            <a:r>
              <a:rPr lang="en-US" sz="2400" dirty="0" smtClean="0">
                <a:solidFill>
                  <a:schemeClr val="bg2">
                    <a:lumMod val="25000"/>
                  </a:schemeClr>
                </a:solidFill>
              </a:rPr>
              <a:t>60 camera traps across 4 seismic line treatments:</a:t>
            </a:r>
          </a:p>
          <a:p>
            <a:endParaRPr lang="en-US" sz="2400" dirty="0" smtClean="0">
              <a:solidFill>
                <a:schemeClr val="bg2">
                  <a:lumMod val="25000"/>
                </a:schemeClr>
              </a:solidFill>
            </a:endParaRPr>
          </a:p>
          <a:p>
            <a:pPr marL="800100" lvl="1" indent="-342900">
              <a:buFont typeface="Arial" panose="020B0604020202020204" pitchFamily="34" charset="0"/>
              <a:buChar char="•"/>
            </a:pPr>
            <a:r>
              <a:rPr lang="en-US" sz="2400" b="1" dirty="0" smtClean="0">
                <a:solidFill>
                  <a:schemeClr val="bg2">
                    <a:lumMod val="25000"/>
                  </a:schemeClr>
                </a:solidFill>
              </a:rPr>
              <a:t>Nov. 2015</a:t>
            </a:r>
            <a:r>
              <a:rPr lang="en-US" sz="2400" dirty="0" smtClean="0">
                <a:solidFill>
                  <a:schemeClr val="bg2">
                    <a:lumMod val="25000"/>
                  </a:schemeClr>
                </a:solidFill>
              </a:rPr>
              <a:t>: 24 cameras deployed (12 Control, 12 Site Prep. Plant)</a:t>
            </a:r>
          </a:p>
          <a:p>
            <a:pPr lvl="1"/>
            <a:endParaRPr lang="en-US" sz="2400" dirty="0" smtClean="0">
              <a:solidFill>
                <a:schemeClr val="bg2">
                  <a:lumMod val="25000"/>
                </a:schemeClr>
              </a:solidFill>
            </a:endParaRPr>
          </a:p>
          <a:p>
            <a:pPr marL="800100" lvl="1" indent="-342900">
              <a:buFont typeface="Arial" panose="020B0604020202020204" pitchFamily="34" charset="0"/>
              <a:buChar char="•"/>
            </a:pPr>
            <a:r>
              <a:rPr lang="en-US" sz="2400" b="1" dirty="0" smtClean="0">
                <a:solidFill>
                  <a:schemeClr val="bg2">
                    <a:lumMod val="25000"/>
                  </a:schemeClr>
                </a:solidFill>
              </a:rPr>
              <a:t>Nov. 2016</a:t>
            </a:r>
            <a:r>
              <a:rPr lang="en-US" sz="2400" dirty="0" smtClean="0">
                <a:solidFill>
                  <a:schemeClr val="bg2">
                    <a:lumMod val="25000"/>
                  </a:schemeClr>
                </a:solidFill>
              </a:rPr>
              <a:t>: 36 cameras deployed (10 SPP, 14 Human Use, 12 Natural Regeneration)</a:t>
            </a:r>
          </a:p>
        </p:txBody>
      </p:sp>
      <p:sp>
        <p:nvSpPr>
          <p:cNvPr id="3" name="TextBox 2"/>
          <p:cNvSpPr txBox="1"/>
          <p:nvPr/>
        </p:nvSpPr>
        <p:spPr>
          <a:xfrm>
            <a:off x="4038853" y="6353945"/>
            <a:ext cx="865943" cy="246221"/>
          </a:xfrm>
          <a:prstGeom prst="rect">
            <a:avLst/>
          </a:prstGeom>
          <a:noFill/>
        </p:spPr>
        <p:txBody>
          <a:bodyPr wrap="none" rtlCol="0">
            <a:spAutoFit/>
          </a:bodyPr>
          <a:lstStyle/>
          <a:p>
            <a:r>
              <a:rPr lang="en-US" sz="1000" dirty="0" smtClean="0">
                <a:solidFill>
                  <a:schemeClr val="tx1">
                    <a:lumMod val="75000"/>
                    <a:lumOff val="25000"/>
                  </a:schemeClr>
                </a:solidFill>
              </a:rPr>
              <a:t>Burton, 2016</a:t>
            </a:r>
            <a:endParaRPr lang="en-CA" sz="1000" dirty="0">
              <a:solidFill>
                <a:schemeClr val="tx1">
                  <a:lumMod val="75000"/>
                  <a:lumOff val="25000"/>
                </a:schemeClr>
              </a:solidFill>
            </a:endParaRPr>
          </a:p>
        </p:txBody>
      </p:sp>
      <p:grpSp>
        <p:nvGrpSpPr>
          <p:cNvPr id="7" name="Group 6"/>
          <p:cNvGrpSpPr/>
          <p:nvPr/>
        </p:nvGrpSpPr>
        <p:grpSpPr>
          <a:xfrm>
            <a:off x="405086" y="1124744"/>
            <a:ext cx="4437250" cy="5229200"/>
            <a:chOff x="405086" y="1124744"/>
            <a:chExt cx="4437250" cy="52292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86" y="1124744"/>
              <a:ext cx="4437250" cy="5229200"/>
            </a:xfrm>
            <a:prstGeom prst="rect">
              <a:avLst/>
            </a:prstGeom>
            <a:ln w="19050">
              <a:solidFill>
                <a:schemeClr val="accent1">
                  <a:lumMod val="75000"/>
                </a:schemeClr>
              </a:solidFill>
            </a:ln>
          </p:spPr>
        </p:pic>
        <p:sp>
          <p:nvSpPr>
            <p:cNvPr id="5" name="TextBox 4"/>
            <p:cNvSpPr txBox="1"/>
            <p:nvPr/>
          </p:nvSpPr>
          <p:spPr>
            <a:xfrm>
              <a:off x="3274214" y="5323855"/>
              <a:ext cx="1568122" cy="977191"/>
            </a:xfrm>
            <a:prstGeom prst="rect">
              <a:avLst/>
            </a:prstGeom>
            <a:solidFill>
              <a:schemeClr val="bg1"/>
            </a:solidFill>
          </p:spPr>
          <p:txBody>
            <a:bodyPr wrap="square" rtlCol="0">
              <a:spAutoFit/>
            </a:bodyPr>
            <a:lstStyle/>
            <a:p>
              <a:r>
                <a:rPr lang="en-US" sz="1150" dirty="0" smtClean="0">
                  <a:latin typeface="Arial" panose="020B0604020202020204" pitchFamily="34" charset="0"/>
                  <a:cs typeface="Arial" panose="020B0604020202020204" pitchFamily="34" charset="0"/>
                </a:rPr>
                <a:t>Control </a:t>
              </a:r>
              <a:r>
                <a:rPr lang="en-US" sz="1150" b="1" dirty="0" smtClean="0">
                  <a:solidFill>
                    <a:srgbClr val="FFC000"/>
                  </a:solidFill>
                  <a:latin typeface="Arial" panose="020B0604020202020204" pitchFamily="34" charset="0"/>
                  <a:cs typeface="Arial" panose="020B0604020202020204" pitchFamily="34" charset="0"/>
                </a:rPr>
                <a:t>(12)</a:t>
              </a:r>
            </a:p>
            <a:p>
              <a:r>
                <a:rPr lang="en-US" sz="1150" dirty="0" smtClean="0">
                  <a:latin typeface="Arial" panose="020B0604020202020204" pitchFamily="34" charset="0"/>
                  <a:cs typeface="Arial" panose="020B0604020202020204" pitchFamily="34" charset="0"/>
                </a:rPr>
                <a:t>Human Use </a:t>
              </a:r>
              <a:r>
                <a:rPr lang="en-US" sz="1150" b="1" dirty="0" smtClean="0">
                  <a:solidFill>
                    <a:schemeClr val="bg2">
                      <a:lumMod val="50000"/>
                    </a:schemeClr>
                  </a:solidFill>
                  <a:latin typeface="Arial" panose="020B0604020202020204" pitchFamily="34" charset="0"/>
                  <a:cs typeface="Arial" panose="020B0604020202020204" pitchFamily="34" charset="0"/>
                </a:rPr>
                <a:t>(14)</a:t>
              </a:r>
            </a:p>
            <a:p>
              <a:r>
                <a:rPr lang="en-US" sz="1150" dirty="0" smtClean="0">
                  <a:latin typeface="Arial" panose="020B0604020202020204" pitchFamily="34" charset="0"/>
                  <a:cs typeface="Arial" panose="020B0604020202020204" pitchFamily="34" charset="0"/>
                </a:rPr>
                <a:t>Nat. Regen. </a:t>
              </a:r>
              <a:r>
                <a:rPr lang="en-US" sz="1150" b="1" dirty="0" smtClean="0">
                  <a:solidFill>
                    <a:srgbClr val="00B050"/>
                  </a:solidFill>
                  <a:latin typeface="Arial" panose="020B0604020202020204" pitchFamily="34" charset="0"/>
                  <a:cs typeface="Arial" panose="020B0604020202020204" pitchFamily="34" charset="0"/>
                </a:rPr>
                <a:t>(12)</a:t>
              </a:r>
            </a:p>
            <a:p>
              <a:r>
                <a:rPr lang="en-US" sz="1150" dirty="0" smtClean="0">
                  <a:latin typeface="Arial" panose="020B0604020202020204" pitchFamily="34" charset="0"/>
                  <a:cs typeface="Arial" panose="020B0604020202020204" pitchFamily="34" charset="0"/>
                </a:rPr>
                <a:t>Site Prep + Plant </a:t>
              </a:r>
              <a:r>
                <a:rPr lang="en-US" sz="1150" b="1" dirty="0" smtClean="0">
                  <a:solidFill>
                    <a:srgbClr val="B634CC"/>
                  </a:solidFill>
                  <a:latin typeface="Arial" panose="020B0604020202020204" pitchFamily="34" charset="0"/>
                  <a:cs typeface="Arial" panose="020B0604020202020204" pitchFamily="34" charset="0"/>
                </a:rPr>
                <a:t>(22)</a:t>
              </a:r>
              <a:endParaRPr lang="en-CA" sz="1150" b="1" dirty="0">
                <a:solidFill>
                  <a:srgbClr val="B634CC"/>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099054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4624"/>
            <a:ext cx="8229600" cy="1143000"/>
          </a:xfrm>
        </p:spPr>
        <p:txBody>
          <a:bodyPr>
            <a:noAutofit/>
          </a:bodyPr>
          <a:lstStyle/>
          <a:p>
            <a:r>
              <a:rPr lang="en-US" b="1" dirty="0" smtClean="0">
                <a:solidFill>
                  <a:schemeClr val="tx1">
                    <a:lumMod val="75000"/>
                    <a:lumOff val="25000"/>
                  </a:schemeClr>
                </a:solidFill>
              </a:rPr>
              <a:t>Seismic line treatments</a:t>
            </a:r>
            <a:endParaRPr lang="en-CA" b="1"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B13CD16-4E1B-4F0F-85AE-50DEEDD5544F}" type="slidenum">
              <a:rPr lang="en-CA" smtClean="0">
                <a:solidFill>
                  <a:schemeClr val="tx1">
                    <a:lumMod val="75000"/>
                    <a:lumOff val="25000"/>
                  </a:schemeClr>
                </a:solidFill>
              </a:rPr>
              <a:t>9</a:t>
            </a:fld>
            <a:endParaRPr lang="en-CA" dirty="0">
              <a:solidFill>
                <a:schemeClr val="tx1">
                  <a:lumMod val="75000"/>
                  <a:lumOff val="25000"/>
                </a:scheme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1761751"/>
            <a:ext cx="4320480" cy="3240360"/>
          </a:xfrm>
          <a:prstGeom prst="rect">
            <a:avLst/>
          </a:prstGeom>
          <a:ln w="19050">
            <a:solidFill>
              <a:schemeClr val="accent1">
                <a:lumMod val="75000"/>
              </a:schemeClr>
            </a:solidFill>
          </a:ln>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761750"/>
            <a:ext cx="4320480" cy="3240361"/>
          </a:xfrm>
          <a:prstGeom prst="rect">
            <a:avLst/>
          </a:prstGeom>
          <a:ln w="19050">
            <a:solidFill>
              <a:schemeClr val="accent1">
                <a:lumMod val="75000"/>
              </a:schemeClr>
            </a:solidFill>
          </a:ln>
        </p:spPr>
      </p:pic>
      <p:sp>
        <p:nvSpPr>
          <p:cNvPr id="3" name="TextBox 2"/>
          <p:cNvSpPr txBox="1"/>
          <p:nvPr/>
        </p:nvSpPr>
        <p:spPr>
          <a:xfrm>
            <a:off x="1691680" y="5002113"/>
            <a:ext cx="1152880" cy="461665"/>
          </a:xfrm>
          <a:prstGeom prst="rect">
            <a:avLst/>
          </a:prstGeom>
          <a:noFill/>
        </p:spPr>
        <p:txBody>
          <a:bodyPr wrap="none" rtlCol="0">
            <a:spAutoFit/>
          </a:bodyPr>
          <a:lstStyle/>
          <a:p>
            <a:r>
              <a:rPr lang="en-US" sz="2400" dirty="0" smtClean="0">
                <a:solidFill>
                  <a:schemeClr val="tx1">
                    <a:lumMod val="75000"/>
                    <a:lumOff val="25000"/>
                  </a:schemeClr>
                </a:solidFill>
              </a:rPr>
              <a:t>Control</a:t>
            </a:r>
            <a:endParaRPr lang="en-CA" sz="2400" dirty="0">
              <a:solidFill>
                <a:schemeClr val="tx1">
                  <a:lumMod val="75000"/>
                  <a:lumOff val="25000"/>
                </a:schemeClr>
              </a:solidFill>
            </a:endParaRPr>
          </a:p>
        </p:txBody>
      </p:sp>
      <p:sp>
        <p:nvSpPr>
          <p:cNvPr id="14" name="TextBox 13"/>
          <p:cNvSpPr txBox="1"/>
          <p:nvPr/>
        </p:nvSpPr>
        <p:spPr>
          <a:xfrm>
            <a:off x="6039455" y="5002112"/>
            <a:ext cx="1683474" cy="461665"/>
          </a:xfrm>
          <a:prstGeom prst="rect">
            <a:avLst/>
          </a:prstGeom>
          <a:noFill/>
        </p:spPr>
        <p:txBody>
          <a:bodyPr wrap="none" rtlCol="0">
            <a:spAutoFit/>
          </a:bodyPr>
          <a:lstStyle/>
          <a:p>
            <a:r>
              <a:rPr lang="en-US" sz="2400" dirty="0" smtClean="0">
                <a:solidFill>
                  <a:schemeClr val="tx1">
                    <a:lumMod val="75000"/>
                    <a:lumOff val="25000"/>
                  </a:schemeClr>
                </a:solidFill>
              </a:rPr>
              <a:t>Human Use</a:t>
            </a:r>
            <a:endParaRPr lang="en-CA" sz="2400" dirty="0">
              <a:solidFill>
                <a:schemeClr val="tx1">
                  <a:lumMod val="75000"/>
                  <a:lumOff val="25000"/>
                </a:schemeClr>
              </a:solidFill>
            </a:endParaRPr>
          </a:p>
        </p:txBody>
      </p:sp>
    </p:spTree>
    <p:extLst>
      <p:ext uri="{BB962C8B-B14F-4D97-AF65-F5344CB8AC3E}">
        <p14:creationId xmlns:p14="http://schemas.microsoft.com/office/powerpoint/2010/main" val="9275186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Custom 4">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16167</TotalTime>
  <Words>3878</Words>
  <Application>Microsoft Office PowerPoint</Application>
  <PresentationFormat>On-screen Show (4:3)</PresentationFormat>
  <Paragraphs>566</Paragraphs>
  <Slides>38</Slides>
  <Notes>30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It takes a community: strategies for caribou conservation from a multi-species perspective</vt:lpstr>
      <vt:lpstr>Alberta’s energy development</vt:lpstr>
      <vt:lpstr>Community impacts of disturbance</vt:lpstr>
      <vt:lpstr>Restoration for caribou conservation</vt:lpstr>
      <vt:lpstr>Research question</vt:lpstr>
      <vt:lpstr>Methods: Camera trapping</vt:lpstr>
      <vt:lpstr>Algar Caribou Habitat  Restoration Program</vt:lpstr>
      <vt:lpstr>Sampling design</vt:lpstr>
      <vt:lpstr>Seismic line treatments</vt:lpstr>
      <vt:lpstr>Seismic line treatments</vt:lpstr>
      <vt:lpstr>Hypotheses:  responses to treatment</vt:lpstr>
      <vt:lpstr>Hypotheses:  responses to treatment</vt:lpstr>
      <vt:lpstr>Analytical approach</vt:lpstr>
      <vt:lpstr>Results: Species detected Nov. 2015 – Apr. 2017</vt:lpstr>
      <vt:lpstr>More wolves  on human use lines </vt:lpstr>
      <vt:lpstr>More bears on SPP lines April - October</vt:lpstr>
      <vt:lpstr>More caribou  in lowland forest</vt:lpstr>
      <vt:lpstr>Fewer WT deer  on regenerating lines</vt:lpstr>
      <vt:lpstr>Moose:  further analyses needed…</vt:lpstr>
      <vt:lpstr>Conclusions</vt:lpstr>
      <vt:lpstr>Conclusions</vt:lpstr>
      <vt:lpstr>Summary</vt:lpstr>
      <vt:lpstr>Acknowledgements</vt:lpstr>
      <vt:lpstr>Thank you!</vt:lpstr>
      <vt:lpstr>Summary</vt:lpstr>
      <vt:lpstr>References</vt:lpstr>
      <vt:lpstr>Model selection:  wolves</vt:lpstr>
      <vt:lpstr>Model selection: black bears April - October</vt:lpstr>
      <vt:lpstr>Model selection: caribou</vt:lpstr>
      <vt:lpstr>Model selection: white-tailed deer</vt:lpstr>
      <vt:lpstr>Up next</vt:lpstr>
      <vt:lpstr>Up next: Include summer 2017 data</vt:lpstr>
      <vt:lpstr>Wolf detections Nov. 2015 – Nov. 2017</vt:lpstr>
      <vt:lpstr>Black bear detections Nov. 2015 – Nov. 2017</vt:lpstr>
      <vt:lpstr>Caribou detections Nov. 2015 – Nov. 2017</vt:lpstr>
      <vt:lpstr>WT deer detections Nov. 2015 – Nov. 2017</vt:lpstr>
      <vt:lpstr>Moose detections Nov. 2015 – Nov. 2017</vt:lpstr>
      <vt:lpstr>Residual plots</vt:lpstr>
    </vt:vector>
  </TitlesOfParts>
  <Company>AITF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Mammal community dynamics in a seismic line network</dc:title>
  <dc:creator>ETattersall</dc:creator>
  <cp:lastModifiedBy>ETattersall</cp:lastModifiedBy>
  <cp:revision>479</cp:revision>
  <cp:lastPrinted>2018-02-21T18:59:52Z</cp:lastPrinted>
  <dcterms:created xsi:type="dcterms:W3CDTF">2017-02-28T22:44:29Z</dcterms:created>
  <dcterms:modified xsi:type="dcterms:W3CDTF">2018-03-08T00:43:59Z</dcterms:modified>
</cp:coreProperties>
</file>